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Lst>
  <p:sldSz cx="18288000" cy="10287000"/>
  <p:notesSz cx="6858000" cy="9144000"/>
  <p:embeddedFontLst>
    <p:embeddedFont>
      <p:font typeface="Poppins Bold" charset="1" panose="00000800000000000000"/>
      <p:regular r:id="rId122"/>
    </p:embeddedFont>
    <p:embeddedFont>
      <p:font typeface="Poppins" charset="1" panose="00000500000000000000"/>
      <p:regular r:id="rId1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fonts/font122.fntdata" Type="http://schemas.openxmlformats.org/officeDocument/2006/relationships/font"/><Relationship Id="rId123" Target="fonts/font123.fntdata" Type="http://schemas.openxmlformats.org/officeDocument/2006/relationships/font"/><Relationship Id="rId124" Target="notesMasters/notesMaster1.xml" Type="http://schemas.openxmlformats.org/officeDocument/2006/relationships/notesMaster"/><Relationship Id="rId125" Target="theme/theme2.xml" Type="http://schemas.openxmlformats.org/officeDocument/2006/relationships/theme"/><Relationship Id="rId126" Target="notesSlides/notesSlide1.xml" Type="http://schemas.openxmlformats.org/officeDocument/2006/relationships/notesSlide"/><Relationship Id="rId127" Target="notesSlides/notesSlide2.xml" Type="http://schemas.openxmlformats.org/officeDocument/2006/relationships/notesSlide"/><Relationship Id="rId128" Target="notesSlides/notesSlide3.xml" Type="http://schemas.openxmlformats.org/officeDocument/2006/relationships/notesSlide"/><Relationship Id="rId129" Target="notesSlides/notesSlide4.xml" Type="http://schemas.openxmlformats.org/officeDocument/2006/relationships/notesSlide"/><Relationship Id="rId13" Target="slides/slide8.xml" Type="http://schemas.openxmlformats.org/officeDocument/2006/relationships/slide"/><Relationship Id="rId130" Target="notesSlides/notesSlide5.xml" Type="http://schemas.openxmlformats.org/officeDocument/2006/relationships/notesSlide"/><Relationship Id="rId131" Target="notesSlides/notesSlide6.xml" Type="http://schemas.openxmlformats.org/officeDocument/2006/relationships/notesSlide"/><Relationship Id="rId132" Target="notesSlides/notesSlide7.xml" Type="http://schemas.openxmlformats.org/officeDocument/2006/relationships/notesSlide"/><Relationship Id="rId133" Target="notesSlides/notesSlide8.xml" Type="http://schemas.openxmlformats.org/officeDocument/2006/relationships/notesSlide"/><Relationship Id="rId134" Target="notesSlides/notesSlide9.xml" Type="http://schemas.openxmlformats.org/officeDocument/2006/relationships/notesSlide"/><Relationship Id="rId135" Target="notesSlides/notesSlide10.xml" Type="http://schemas.openxmlformats.org/officeDocument/2006/relationships/note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Zeus, also known as Zbot, is one of the most notorious banking trojans ever discovered. First identified in 2007, it was initially detected stealing sensitive data from systems owned by the U.S. Department of Transportation. Its creator is believed to be Evgeniy Mikhailovich Bogachev, a Russian hacker who remains one of the FBI’s most wanted cybercriminals.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PEStudio classified the binary as "self-modifying," indicating that the malware changes during runtime to hinder signature-based analysis. Despite this, the comparison of virtual versus actual sizes suggests the sample is not packed in the traditional sense.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Zeus Trojan (often detected as Zbot) is widely regarded as the progenitor of modern banking malware. First identified in 2007, it fundamentally shifted the cybercrime landscape by introducing a user-friendly toolkit model, allowing criminals with limited technical skills to create their own botnets.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it still matters in modern malware analysis ?</a:t>
            </a:r>
          </a:p>
          <a:p>
            <a:r>
              <a:rPr lang="en-US"/>
              <a:t>Banking trojans represent a persistent threat to global financial stability. The continuous evolution of malware variants like Zeus, which employ advanced obfuscation and evasion techniques, makes traditional signature-based detection insufficient. There is a critical need to understand the internal mechanisms of these threats to develop effective countermeasures.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Man-in-the-Browser (MitB) Attacks</a:t>
            </a:r>
          </a:p>
          <a:p>
            <a:r>
              <a:rPr lang="en-US"/>
              <a:t>Unlike phishing sites that rely on social engineering, Zeus employs a "Man-in-the-Browser" (MitB) attack vector. By hooking into the web browser's processes (e.g., iexplore.exe, chrome.exe), the malware can intercept and modify web pages in real-time. Crucially, this occurs before the data is encrypted via SSL/TLS. This allows the attacker to inject extra form fields (asking for PINs or social security numbers) into a legitimate banking website, stealing data seamlessly without breaking the HTTPS certificate trust chain.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Shift to Peer-to-Peer (P2P)</a:t>
            </a:r>
          </a:p>
          <a:p>
            <a:r>
              <a:rPr lang="en-US"/>
              <a:t>Early versions of Zeus relied on centralized Command and Control (C2) servers. However, subsequent variants (such as Gameover Zeus) evolved to use a Peer-to-Peer (P2P) architecture. In this model, infected "bots" communicate with each other to receive updates and commands, removing single points of failure and making takedown efforts by law enforcement significantly more difficult.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Static Analysis and the PE Format</a:t>
            </a:r>
          </a:p>
          <a:p>
            <a:r>
              <a:rPr lang="en-US"/>
              <a:t>Static analysis involves examining the executable without running it. A core component of this is analyzing the Portable Executable (PE) file format, which is the standard structure for executables in Windows.</a:t>
            </a:r>
          </a:p>
          <a:p>
            <a:r>
              <a:rPr lang="en-US"/>
              <a:t>PE Headers: Contain metadata about the file, including the compilation timestamp and required privileges.</a:t>
            </a:r>
          </a:p>
          <a:p>
            <a:r>
              <a:rPr lang="en-US"/>
              <a:t>Import Address Table (IAT): A lookup table that lists the Dynamic Link Libraries (DLLs) and specific functions (APIs) the malware intends to use. For example, seeing imports like SetWindowsHookEx or GetAsyncKeyState in the IAT often indicates keylogging capabilities before the malware is even run.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Dynamic Analysis and API Hooking</a:t>
            </a:r>
          </a:p>
          <a:p>
            <a:r>
              <a:rPr lang="en-US"/>
              <a:t>Dynamic analysis observes the malware in a live, isolated environment known as a "sandbox." This method relies on API Hooking. Since malware must interact with the Operating System to manipulate files or network sockets, it calls Windows APIs (e.g., CreateFile, Send). Analysis tools intercept these calls, logging the parameters to reconstruct the malware’s behavior. This allows analysts to see exactly what data is being written to disk or sent over the 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investigation utilized a hybrid methodology to fully characterize the threat. The initial phase focused on static analysis to collect foundational intelligence, including file metadata and embedded strings. Subsequently, the sample was subjected to dynamic analysis within a controlled sandbox environment to capture run-time Indicators of Compromise (IoCs).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Tools &amp; Environment</a:t>
            </a:r>
          </a:p>
          <a:p>
            <a:r>
              <a:rPr lang="en-US"/>
              <a:t>The following tools were employed during the analysis:</a:t>
            </a:r>
          </a:p>
          <a:p>
            <a:r>
              <a:rPr lang="en-US"/>
              <a:t>REMnux: A Linux toolkit for reverse engineering and malware analysis.</a:t>
            </a:r>
          </a:p>
          <a:p>
            <a:r>
              <a:rPr lang="en-US"/>
              <a:t>INetSim: Used to simulate common internet services and intercept C2 traffic.</a:t>
            </a:r>
          </a:p>
          <a:p>
            <a:r>
              <a:rPr lang="en-US"/>
              <a:t>Cutter: A reverse engineering platform used for advanced static analysis and disassembly.</a:t>
            </a:r>
          </a:p>
          <a:p>
            <a:r>
              <a:rPr lang="en-US"/>
              <a:t>Process Monitor (): Used to track file system and registry changes.</a:t>
            </a:r>
          </a:p>
          <a:p>
            <a:r>
              <a:rPr lang="en-US"/>
              <a:t>Wireshark: Used for network traffic packet capture.</a:t>
            </a:r>
          </a:p>
          <a:p>
            <a:r>
              <a:rPr lang="en-US"/>
              <a:t>PEStudio: Used for initial file triage and header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 Id="rId3" Target="../media/image114.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 Id="rId3" Target="../media/image1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pn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embeddings/oleObject1.bin" Type="http://schemas.openxmlformats.org/officeDocument/2006/relationships/oleObjec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 Id="rId5" Target="http://futureboy.us" TargetMode="External" Type="http://schemas.openxmlformats.org/officeDocument/2006/relationships/hyperlink"/></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4.png" Type="http://schemas.openxmlformats.org/officeDocument/2006/relationships/image"/><Relationship Id="rId5" Target="http://futureboy.us" TargetMode="External" Type="http://schemas.openxmlformats.org/officeDocument/2006/relationships/hyperlink"/></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5.png" Type="http://schemas.openxmlformats.org/officeDocument/2006/relationships/image"/><Relationship Id="rId5" Target="http://futureboy.us" TargetMode="External" Type="http://schemas.openxmlformats.org/officeDocument/2006/relationships/hyperlink"/></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6.png" Type="http://schemas.openxmlformats.org/officeDocument/2006/relationships/image"/><Relationship Id="rId5" Target="http://futureboy.us"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0.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7.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9.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0.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1.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74.png" Type="http://schemas.openxmlformats.org/officeDocument/2006/relationships/image"/><Relationship Id="rId15" Target="../media/image75.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1.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4.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5.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6.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87.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88.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90.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1.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92.png" Type="http://schemas.openxmlformats.org/officeDocument/2006/relationships/image"/><Relationship Id="rId4" Target="../media/image93.png" Type="http://schemas.openxmlformats.org/officeDocument/2006/relationships/image"/><Relationship Id="rId5" Target="../media/image94.png" Type="http://schemas.openxmlformats.org/officeDocument/2006/relationships/image"/><Relationship Id="rId6" Target="../media/image95.png" Type="http://schemas.openxmlformats.org/officeDocument/2006/relationships/image"/><Relationship Id="rId7" Target="../media/image96.png" Type="http://schemas.openxmlformats.org/officeDocument/2006/relationships/image"/><Relationship Id="rId8" Target="../media/image97.png" Type="http://schemas.openxmlformats.org/officeDocument/2006/relationships/image"/><Relationship Id="rId9" Target="../media/image98.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https://github.com/alansarijr/gomal" TargetMode="External" Type="http://schemas.openxmlformats.org/officeDocument/2006/relationships/hyperlink"/></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00.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8988561" y="8905469"/>
            <a:ext cx="8912058" cy="1002349"/>
            <a:chOff x="0" y="0"/>
            <a:chExt cx="2347209" cy="263993"/>
          </a:xfrm>
        </p:grpSpPr>
        <p:sp>
          <p:nvSpPr>
            <p:cNvPr name="Freeform 3" id="3"/>
            <p:cNvSpPr/>
            <p:nvPr/>
          </p:nvSpPr>
          <p:spPr>
            <a:xfrm flipH="false" flipV="false" rot="0">
              <a:off x="0" y="0"/>
              <a:ext cx="2347209" cy="263993"/>
            </a:xfrm>
            <a:custGeom>
              <a:avLst/>
              <a:gdLst/>
              <a:ahLst/>
              <a:cxnLst/>
              <a:rect r="r" b="b" t="t" l="l"/>
              <a:pathLst>
                <a:path h="263993" w="2347209">
                  <a:moveTo>
                    <a:pt x="1173604" y="0"/>
                  </a:moveTo>
                  <a:cubicBezTo>
                    <a:pt x="525441" y="0"/>
                    <a:pt x="0" y="59097"/>
                    <a:pt x="0" y="131997"/>
                  </a:cubicBezTo>
                  <a:cubicBezTo>
                    <a:pt x="0" y="204896"/>
                    <a:pt x="525441" y="263993"/>
                    <a:pt x="1173604" y="263993"/>
                  </a:cubicBezTo>
                  <a:cubicBezTo>
                    <a:pt x="1821768" y="263993"/>
                    <a:pt x="2347209" y="204896"/>
                    <a:pt x="2347209" y="131997"/>
                  </a:cubicBezTo>
                  <a:cubicBezTo>
                    <a:pt x="2347209" y="59097"/>
                    <a:pt x="1821768" y="0"/>
                    <a:pt x="1173604" y="0"/>
                  </a:cubicBezTo>
                  <a:close/>
                </a:path>
              </a:pathLst>
            </a:custGeom>
            <a:solidFill>
              <a:srgbClr val="DBDBDB"/>
            </a:solidFill>
          </p:spPr>
        </p:sp>
        <p:sp>
          <p:nvSpPr>
            <p:cNvPr name="TextBox 4" id="4"/>
            <p:cNvSpPr txBox="true"/>
            <p:nvPr/>
          </p:nvSpPr>
          <p:spPr>
            <a:xfrm>
              <a:off x="220051" y="-32401"/>
              <a:ext cx="1907107" cy="271644"/>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121328" y="-154305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8" id="8"/>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743831" y="263804"/>
            <a:ext cx="7401518" cy="8795819"/>
          </a:xfrm>
          <a:custGeom>
            <a:avLst/>
            <a:gdLst/>
            <a:ahLst/>
            <a:cxnLst/>
            <a:rect r="r" b="b" t="t" l="l"/>
            <a:pathLst>
              <a:path h="8795819" w="7401518">
                <a:moveTo>
                  <a:pt x="0" y="0"/>
                </a:moveTo>
                <a:lnTo>
                  <a:pt x="7401518" y="0"/>
                </a:lnTo>
                <a:lnTo>
                  <a:pt x="7401518" y="8795818"/>
                </a:lnTo>
                <a:lnTo>
                  <a:pt x="0" y="8795818"/>
                </a:lnTo>
                <a:lnTo>
                  <a:pt x="0" y="0"/>
                </a:lnTo>
                <a:close/>
              </a:path>
            </a:pathLst>
          </a:custGeom>
          <a:blipFill>
            <a:blip r:embed="rId4"/>
            <a:stretch>
              <a:fillRect l="0" t="0" r="0" b="0"/>
            </a:stretch>
          </a:blipFill>
        </p:spPr>
      </p:sp>
      <p:sp>
        <p:nvSpPr>
          <p:cNvPr name="TextBox 10" id="10"/>
          <p:cNvSpPr txBox="true"/>
          <p:nvPr/>
        </p:nvSpPr>
        <p:spPr>
          <a:xfrm rot="0">
            <a:off x="556089" y="3030020"/>
            <a:ext cx="8938477" cy="2707768"/>
          </a:xfrm>
          <a:prstGeom prst="rect">
            <a:avLst/>
          </a:prstGeom>
        </p:spPr>
        <p:txBody>
          <a:bodyPr anchor="t" rtlCol="false" tIns="0" lIns="0" bIns="0" rIns="0">
            <a:spAutoFit/>
          </a:bodyPr>
          <a:lstStyle/>
          <a:p>
            <a:pPr algn="l">
              <a:lnSpc>
                <a:spcPts val="9984"/>
              </a:lnSpc>
            </a:pPr>
            <a:r>
              <a:rPr lang="en-US" sz="10400" spc="-530" b="true">
                <a:solidFill>
                  <a:srgbClr val="FFFFFF"/>
                </a:solidFill>
                <a:latin typeface="Poppins Bold"/>
                <a:ea typeface="Poppins Bold"/>
                <a:cs typeface="Poppins Bold"/>
                <a:sym typeface="Poppins Bold"/>
              </a:rPr>
              <a:t>Exposing </a:t>
            </a:r>
          </a:p>
          <a:p>
            <a:pPr algn="l">
              <a:lnSpc>
                <a:spcPts val="9984"/>
              </a:lnSpc>
            </a:pPr>
            <a:r>
              <a:rPr lang="en-US" sz="10400" spc="-530" b="true">
                <a:solidFill>
                  <a:srgbClr val="FFFFFF"/>
                </a:solidFill>
                <a:latin typeface="Poppins Bold"/>
                <a:ea typeface="Poppins Bold"/>
                <a:cs typeface="Poppins Bold"/>
                <a:sym typeface="Poppins Bold"/>
              </a:rPr>
              <a:t>Mr. Whiskers: </a:t>
            </a:r>
          </a:p>
        </p:txBody>
      </p:sp>
      <p:sp>
        <p:nvSpPr>
          <p:cNvPr name="TextBox 11" id="11"/>
          <p:cNvSpPr txBox="true"/>
          <p:nvPr/>
        </p:nvSpPr>
        <p:spPr>
          <a:xfrm rot="0">
            <a:off x="556089" y="5823513"/>
            <a:ext cx="8508242" cy="1737862"/>
          </a:xfrm>
          <a:prstGeom prst="rect">
            <a:avLst/>
          </a:prstGeom>
        </p:spPr>
        <p:txBody>
          <a:bodyPr anchor="t" rtlCol="false" tIns="0" lIns="0" bIns="0" rIns="0">
            <a:spAutoFit/>
          </a:bodyPr>
          <a:lstStyle/>
          <a:p>
            <a:pPr algn="l">
              <a:lnSpc>
                <a:spcPts val="6435"/>
              </a:lnSpc>
            </a:pPr>
            <a:r>
              <a:rPr lang="en-US" sz="6703" spc="-341" b="true">
                <a:solidFill>
                  <a:srgbClr val="FD696E"/>
                </a:solidFill>
                <a:latin typeface="Poppins Bold"/>
                <a:ea typeface="Poppins Bold"/>
                <a:cs typeface="Poppins Bold"/>
                <a:sym typeface="Poppins Bold"/>
              </a:rPr>
              <a:t>The Anatomy of an Anti-Forensic Attack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525154" y="289896"/>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87746" y="2144076"/>
            <a:ext cx="14507076" cy="6788926"/>
          </a:xfrm>
          <a:custGeom>
            <a:avLst/>
            <a:gdLst/>
            <a:ahLst/>
            <a:cxnLst/>
            <a:rect r="r" b="b" t="t" l="l"/>
            <a:pathLst>
              <a:path h="6788926" w="14507076">
                <a:moveTo>
                  <a:pt x="0" y="0"/>
                </a:moveTo>
                <a:lnTo>
                  <a:pt x="14507077" y="0"/>
                </a:lnTo>
                <a:lnTo>
                  <a:pt x="14507077" y="6788926"/>
                </a:lnTo>
                <a:lnTo>
                  <a:pt x="0" y="6788926"/>
                </a:lnTo>
                <a:lnTo>
                  <a:pt x="0" y="0"/>
                </a:lnTo>
                <a:close/>
              </a:path>
            </a:pathLst>
          </a:custGeom>
          <a:blipFill>
            <a:blip r:embed="rId6"/>
            <a:stretch>
              <a:fillRect l="0" t="-4584" r="0" b="-4584"/>
            </a:stretch>
          </a:blipFill>
        </p:spPr>
      </p:sp>
      <p:sp>
        <p:nvSpPr>
          <p:cNvPr name="TextBox 8" id="8"/>
          <p:cNvSpPr txBox="true"/>
          <p:nvPr/>
        </p:nvSpPr>
        <p:spPr>
          <a:xfrm rot="0">
            <a:off x="311721" y="385146"/>
            <a:ext cx="13542236" cy="1873275"/>
          </a:xfrm>
          <a:prstGeom prst="rect">
            <a:avLst/>
          </a:prstGeom>
        </p:spPr>
        <p:txBody>
          <a:bodyPr anchor="t" rtlCol="false" tIns="0" lIns="0" bIns="0" rIns="0">
            <a:spAutoFit/>
          </a:bodyPr>
          <a:lstStyle/>
          <a:p>
            <a:pPr algn="l">
              <a:lnSpc>
                <a:spcPts val="6934"/>
              </a:lnSpc>
            </a:pPr>
            <a:r>
              <a:rPr lang="en-US" sz="7223" spc="-368" b="true">
                <a:solidFill>
                  <a:srgbClr val="FD696E"/>
                </a:solidFill>
                <a:latin typeface="Poppins Bold"/>
                <a:ea typeface="Poppins Bold"/>
                <a:cs typeface="Poppins Bold"/>
                <a:sym typeface="Poppins Bold"/>
              </a:rPr>
              <a:t>Experiment Design</a:t>
            </a:r>
            <a:r>
              <a:rPr lang="en-US" sz="7223" spc="-368" b="true">
                <a:solidFill>
                  <a:srgbClr val="FD696E"/>
                </a:solidFill>
                <a:latin typeface="Poppins Bold"/>
                <a:ea typeface="Poppins Bold"/>
                <a:cs typeface="Poppins Bold"/>
                <a:sym typeface="Poppins Bold"/>
              </a:rPr>
              <a:t>​</a:t>
            </a:r>
          </a:p>
          <a:p>
            <a:pPr algn="l" marL="0" indent="0" lvl="0">
              <a:lnSpc>
                <a:spcPts val="6934"/>
              </a:lnSpc>
              <a:spcBef>
                <a:spcPct val="0"/>
              </a:spcBef>
            </a:pPr>
            <a:r>
              <a:rPr lang="en-US" b="true" sz="7223" spc="-368">
                <a:solidFill>
                  <a:srgbClr val="FD696E"/>
                </a:solidFill>
                <a:latin typeface="Poppins Bold"/>
                <a:ea typeface="Poppins Bold"/>
                <a:cs typeface="Poppins Bold"/>
                <a:sym typeface="Poppins Bold"/>
              </a:rPr>
              <a:t>​</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2300" y="501517"/>
            <a:ext cx="14923400" cy="9283967"/>
          </a:xfrm>
          <a:custGeom>
            <a:avLst/>
            <a:gdLst/>
            <a:ahLst/>
            <a:cxnLst/>
            <a:rect r="r" b="b" t="t" l="l"/>
            <a:pathLst>
              <a:path h="9283967" w="14923400">
                <a:moveTo>
                  <a:pt x="0" y="0"/>
                </a:moveTo>
                <a:lnTo>
                  <a:pt x="14923400" y="0"/>
                </a:lnTo>
                <a:lnTo>
                  <a:pt x="14923400" y="9283966"/>
                </a:lnTo>
                <a:lnTo>
                  <a:pt x="0" y="9283966"/>
                </a:lnTo>
                <a:lnTo>
                  <a:pt x="0" y="0"/>
                </a:lnTo>
                <a:close/>
              </a:path>
            </a:pathLst>
          </a:custGeom>
          <a:blipFill>
            <a:blip r:embed="rId2"/>
            <a:stretch>
              <a:fillRect l="-340" t="0" r="0" b="0"/>
            </a:stretch>
          </a:blipFill>
        </p:spPr>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6437" y="4514393"/>
            <a:ext cx="14635126" cy="5177176"/>
          </a:xfrm>
          <a:custGeom>
            <a:avLst/>
            <a:gdLst/>
            <a:ahLst/>
            <a:cxnLst/>
            <a:rect r="r" b="b" t="t" l="l"/>
            <a:pathLst>
              <a:path h="5177176" w="14635126">
                <a:moveTo>
                  <a:pt x="0" y="0"/>
                </a:moveTo>
                <a:lnTo>
                  <a:pt x="14635126" y="0"/>
                </a:lnTo>
                <a:lnTo>
                  <a:pt x="14635126" y="5177176"/>
                </a:lnTo>
                <a:lnTo>
                  <a:pt x="0" y="5177176"/>
                </a:lnTo>
                <a:lnTo>
                  <a:pt x="0" y="0"/>
                </a:lnTo>
                <a:close/>
              </a:path>
            </a:pathLst>
          </a:custGeom>
          <a:blipFill>
            <a:blip r:embed="rId2"/>
            <a:stretch>
              <a:fillRect l="0" t="0" r="0" b="0"/>
            </a:stretch>
          </a:blipFill>
        </p:spPr>
      </p:sp>
      <p:sp>
        <p:nvSpPr>
          <p:cNvPr name="TextBox 3" id="3"/>
          <p:cNvSpPr txBox="true"/>
          <p:nvPr/>
        </p:nvSpPr>
        <p:spPr>
          <a:xfrm rot="0">
            <a:off x="1028700" y="920845"/>
            <a:ext cx="7368446" cy="496469"/>
          </a:xfrm>
          <a:prstGeom prst="rect">
            <a:avLst/>
          </a:prstGeom>
        </p:spPr>
        <p:txBody>
          <a:bodyPr anchor="t" rtlCol="false" tIns="0" lIns="0" bIns="0" rIns="0">
            <a:spAutoFit/>
          </a:bodyPr>
          <a:lstStyle/>
          <a:p>
            <a:pPr algn="l">
              <a:lnSpc>
                <a:spcPts val="4040"/>
              </a:lnSpc>
            </a:pPr>
            <a:r>
              <a:rPr lang="en-US" sz="2606" b="true">
                <a:solidFill>
                  <a:srgbClr val="090147"/>
                </a:solidFill>
                <a:latin typeface="Poppins Bold"/>
                <a:ea typeface="Poppins Bold"/>
                <a:cs typeface="Poppins Bold"/>
                <a:sym typeface="Poppins Bold"/>
              </a:rPr>
              <a:t>Persistence Mechanisms</a:t>
            </a:r>
          </a:p>
        </p:txBody>
      </p:sp>
      <p:sp>
        <p:nvSpPr>
          <p:cNvPr name="TextBox 4" id="4"/>
          <p:cNvSpPr txBox="true"/>
          <p:nvPr/>
        </p:nvSpPr>
        <p:spPr>
          <a:xfrm rot="0">
            <a:off x="1028700" y="1388739"/>
            <a:ext cx="16561609" cy="2631930"/>
          </a:xfrm>
          <a:prstGeom prst="rect">
            <a:avLst/>
          </a:prstGeom>
        </p:spPr>
        <p:txBody>
          <a:bodyPr anchor="t" rtlCol="false" tIns="0" lIns="0" bIns="0" rIns="0">
            <a:spAutoFit/>
          </a:bodyPr>
          <a:lstStyle/>
          <a:p>
            <a:pPr algn="l">
              <a:lnSpc>
                <a:spcPts val="4197"/>
              </a:lnSpc>
            </a:pPr>
            <a:r>
              <a:rPr lang="en-US" sz="2469">
                <a:solidFill>
                  <a:srgbClr val="090147">
                    <a:alpha val="71765"/>
                  </a:srgbClr>
                </a:solidFill>
                <a:latin typeface="Poppins"/>
                <a:ea typeface="Poppins"/>
                <a:cs typeface="Poppins"/>
                <a:sym typeface="Poppins"/>
              </a:rPr>
              <a:t>The malware establishes persistence by modifying the Windows Registry.</a:t>
            </a:r>
          </a:p>
          <a:p>
            <a:pPr algn="l" marL="533090" indent="-266545" lvl="1">
              <a:lnSpc>
                <a:spcPts val="4197"/>
              </a:lnSpc>
              <a:spcBef>
                <a:spcPct val="0"/>
              </a:spcBef>
              <a:buFont typeface="Arial"/>
              <a:buChar char="•"/>
            </a:pPr>
            <a:r>
              <a:rPr lang="en-US" sz="2469">
                <a:solidFill>
                  <a:srgbClr val="090147">
                    <a:alpha val="71765"/>
                  </a:srgbClr>
                </a:solidFill>
                <a:latin typeface="Poppins"/>
                <a:ea typeface="Poppins"/>
                <a:cs typeface="Poppins"/>
                <a:sym typeface="Poppins"/>
              </a:rPr>
              <a:t>Registry Key:</a:t>
            </a:r>
            <a:r>
              <a:rPr lang="en-US" sz="2469" strike="noStrike" u="none">
                <a:solidFill>
                  <a:srgbClr val="090147">
                    <a:alpha val="71765"/>
                  </a:srgbClr>
                </a:solidFill>
                <a:latin typeface="Poppins"/>
                <a:ea typeface="Poppins"/>
                <a:cs typeface="Poppins"/>
                <a:sym typeface="Poppins"/>
              </a:rPr>
              <a:t> HKCU\Software\Microsoft\Windows\CurrentVersion\Run</a:t>
            </a:r>
          </a:p>
          <a:p>
            <a:pPr algn="l" marL="533090" indent="-266545" lvl="1">
              <a:lnSpc>
                <a:spcPts val="4197"/>
              </a:lnSpc>
              <a:spcBef>
                <a:spcPct val="0"/>
              </a:spcBef>
              <a:buFont typeface="Arial"/>
              <a:buChar char="•"/>
            </a:pPr>
            <a:r>
              <a:rPr lang="en-US" sz="2469" strike="noStrike" u="none">
                <a:solidFill>
                  <a:srgbClr val="090147">
                    <a:alpha val="71765"/>
                  </a:srgbClr>
                </a:solidFill>
                <a:latin typeface="Poppins"/>
                <a:ea typeface="Poppins"/>
                <a:cs typeface="Poppins"/>
                <a:sym typeface="Poppins"/>
              </a:rPr>
              <a:t>Value Name: Google Update</a:t>
            </a:r>
          </a:p>
          <a:p>
            <a:pPr algn="l" marL="533090" indent="-266545" lvl="1">
              <a:lnSpc>
                <a:spcPts val="4197"/>
              </a:lnSpc>
              <a:spcBef>
                <a:spcPct val="0"/>
              </a:spcBef>
              <a:buFont typeface="Arial"/>
              <a:buChar char="•"/>
            </a:pPr>
            <a:r>
              <a:rPr lang="en-US" sz="2469" strike="noStrike" u="none">
                <a:solidFill>
                  <a:srgbClr val="090147">
                    <a:alpha val="71765"/>
                  </a:srgbClr>
                </a:solidFill>
                <a:latin typeface="Poppins"/>
                <a:ea typeface="Poppins"/>
                <a:cs typeface="Poppins"/>
                <a:sym typeface="Poppins"/>
              </a:rPr>
              <a:t>Value Data: Path to the malicious executable. This ensures the malware executes automatically every</a:t>
            </a:r>
            <a:r>
              <a:rPr lang="en-US" sz="2469" strike="noStrike" u="none">
                <a:solidFill>
                  <a:srgbClr val="090147">
                    <a:alpha val="71765"/>
                  </a:srgbClr>
                </a:solidFill>
                <a:latin typeface="Poppins"/>
                <a:ea typeface="Poppins"/>
                <a:cs typeface="Poppins"/>
                <a:sym typeface="Poppins"/>
              </a:rPr>
              <a:t> t</a:t>
            </a:r>
            <a:r>
              <a:rPr lang="en-US" sz="2469" strike="noStrike">
                <a:solidFill>
                  <a:srgbClr val="090147">
                    <a:alpha val="71765"/>
                  </a:srgbClr>
                </a:solidFill>
                <a:latin typeface="Poppins"/>
                <a:ea typeface="Poppins"/>
                <a:cs typeface="Poppins"/>
                <a:sym typeface="Poppins"/>
              </a:rPr>
              <a:t>ime </a:t>
            </a:r>
            <a:r>
              <a:rPr lang="en-US" sz="2469" strike="noStrike" u="none">
                <a:solidFill>
                  <a:srgbClr val="090147">
                    <a:alpha val="71765"/>
                  </a:srgbClr>
                </a:solidFill>
                <a:latin typeface="Poppins"/>
                <a:ea typeface="Poppins"/>
                <a:cs typeface="Poppins"/>
                <a:sym typeface="Poppins"/>
              </a:rPr>
              <a:t>th</a:t>
            </a:r>
            <a:r>
              <a:rPr lang="en-US" sz="2469" strike="noStrike">
                <a:solidFill>
                  <a:srgbClr val="090147">
                    <a:alpha val="71765"/>
                  </a:srgbClr>
                </a:solidFill>
                <a:latin typeface="Poppins"/>
                <a:ea typeface="Poppins"/>
                <a:cs typeface="Poppins"/>
                <a:sym typeface="Poppins"/>
              </a:rPr>
              <a:t>e u</a:t>
            </a:r>
            <a:r>
              <a:rPr lang="en-US" sz="2469" strike="noStrike" u="none">
                <a:solidFill>
                  <a:srgbClr val="090147">
                    <a:alpha val="71765"/>
                  </a:srgbClr>
                </a:solidFill>
                <a:latin typeface="Poppins"/>
                <a:ea typeface="Poppins"/>
                <a:cs typeface="Poppins"/>
                <a:sym typeface="Poppins"/>
              </a:rPr>
              <a:t>ser</a:t>
            </a:r>
            <a:r>
              <a:rPr lang="en-US" sz="2469" strike="noStrike">
                <a:solidFill>
                  <a:srgbClr val="090147">
                    <a:alpha val="71765"/>
                  </a:srgbClr>
                </a:solidFill>
                <a:latin typeface="Poppins"/>
                <a:ea typeface="Poppins"/>
                <a:cs typeface="Poppins"/>
                <a:sym typeface="Poppins"/>
              </a:rPr>
              <a:t> l</a:t>
            </a:r>
            <a:r>
              <a:rPr lang="en-US" sz="2469" strike="noStrike" u="none">
                <a:solidFill>
                  <a:srgbClr val="090147">
                    <a:alpha val="71765"/>
                  </a:srgbClr>
                </a:solidFill>
                <a:latin typeface="Poppins"/>
                <a:ea typeface="Poppins"/>
                <a:cs typeface="Poppins"/>
                <a:sym typeface="Poppins"/>
              </a:rPr>
              <a:t>ogs in. The file path in the registry was obfuscated to evade detection.</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9863" y="5383271"/>
            <a:ext cx="17088274" cy="2077513"/>
          </a:xfrm>
          <a:custGeom>
            <a:avLst/>
            <a:gdLst/>
            <a:ahLst/>
            <a:cxnLst/>
            <a:rect r="r" b="b" t="t" l="l"/>
            <a:pathLst>
              <a:path h="2077513" w="17088274">
                <a:moveTo>
                  <a:pt x="0" y="0"/>
                </a:moveTo>
                <a:lnTo>
                  <a:pt x="17088274" y="0"/>
                </a:lnTo>
                <a:lnTo>
                  <a:pt x="17088274" y="2077512"/>
                </a:lnTo>
                <a:lnTo>
                  <a:pt x="0" y="2077512"/>
                </a:lnTo>
                <a:lnTo>
                  <a:pt x="0" y="0"/>
                </a:lnTo>
                <a:close/>
              </a:path>
            </a:pathLst>
          </a:custGeom>
          <a:blipFill>
            <a:blip r:embed="rId2"/>
            <a:stretch>
              <a:fillRect l="0" t="0" r="0" b="0"/>
            </a:stretch>
          </a:blipFill>
        </p:spPr>
      </p:sp>
      <p:sp>
        <p:nvSpPr>
          <p:cNvPr name="TextBox 3" id="3"/>
          <p:cNvSpPr txBox="true"/>
          <p:nvPr/>
        </p:nvSpPr>
        <p:spPr>
          <a:xfrm rot="0">
            <a:off x="863196" y="885825"/>
            <a:ext cx="16561609" cy="2631930"/>
          </a:xfrm>
          <a:prstGeom prst="rect">
            <a:avLst/>
          </a:prstGeom>
        </p:spPr>
        <p:txBody>
          <a:bodyPr anchor="t" rtlCol="false" tIns="0" lIns="0" bIns="0" rIns="0">
            <a:spAutoFit/>
          </a:bodyPr>
          <a:lstStyle/>
          <a:p>
            <a:pPr algn="l">
              <a:lnSpc>
                <a:spcPts val="4197"/>
              </a:lnSpc>
              <a:spcBef>
                <a:spcPct val="0"/>
              </a:spcBef>
            </a:pPr>
            <a:r>
              <a:rPr lang="en-US" sz="2469">
                <a:solidFill>
                  <a:srgbClr val="090147">
                    <a:alpha val="71765"/>
                  </a:srgbClr>
                </a:solidFill>
                <a:latin typeface="Poppins"/>
                <a:ea typeface="Poppins"/>
                <a:cs typeface="Poppins"/>
                <a:sym typeface="Poppins"/>
              </a:rPr>
              <a:t>The attacker obfuscated the file path when adding this file/registry entry</a:t>
            </a:r>
            <a:r>
              <a:rPr lang="en-US" sz="2469" strike="noStrike" u="none">
                <a:solidFill>
                  <a:srgbClr val="090147">
                    <a:alpha val="71765"/>
                  </a:srgbClr>
                </a:solidFill>
                <a:latin typeface="Poppins"/>
                <a:ea typeface="Poppins"/>
                <a:cs typeface="Poppins"/>
                <a:sym typeface="Poppins"/>
              </a:rPr>
              <a:t> to the list of files in use. This suggests an unusual mechanism that warrants f</a:t>
            </a:r>
            <a:r>
              <a:rPr lang="en-US" sz="2469" strike="noStrike" u="none">
                <a:solidFill>
                  <a:srgbClr val="090147">
                    <a:alpha val="71765"/>
                  </a:srgbClr>
                </a:solidFill>
                <a:latin typeface="Poppins"/>
                <a:ea typeface="Poppins"/>
                <a:cs typeface="Poppins"/>
                <a:sym typeface="Poppins"/>
              </a:rPr>
              <a:t>urther investigation, potentially indicating the malware established persistence via the Chrome browser update process by dropping specific files. To confirm</a:t>
            </a:r>
            <a:r>
              <a:rPr lang="en-US" sz="2469" strike="noStrike" u="none">
                <a:solidFill>
                  <a:srgbClr val="090147">
                    <a:alpha val="71765"/>
                  </a:srgbClr>
                </a:solidFill>
                <a:latin typeface="Poppins"/>
                <a:ea typeface="Poppins"/>
                <a:cs typeface="Poppins"/>
                <a:sym typeface="Poppins"/>
              </a:rPr>
              <a:t> th</a:t>
            </a:r>
            <a:r>
              <a:rPr lang="en-US" sz="2469" strike="noStrike">
                <a:solidFill>
                  <a:srgbClr val="090147">
                    <a:alpha val="71765"/>
                  </a:srgbClr>
                </a:solidFill>
                <a:latin typeface="Poppins"/>
                <a:ea typeface="Poppins"/>
                <a:cs typeface="Poppins"/>
                <a:sym typeface="Poppins"/>
              </a:rPr>
              <a:t>is, </a:t>
            </a:r>
            <a:r>
              <a:rPr lang="en-US" sz="2469" strike="noStrike" u="none">
                <a:solidFill>
                  <a:srgbClr val="090147">
                    <a:alpha val="71765"/>
                  </a:srgbClr>
                </a:solidFill>
                <a:latin typeface="Poppins"/>
                <a:ea typeface="Poppins"/>
                <a:cs typeface="Poppins"/>
                <a:sym typeface="Poppins"/>
              </a:rPr>
              <a:t>th</a:t>
            </a:r>
            <a:r>
              <a:rPr lang="en-US" sz="2469" strike="noStrike">
                <a:solidFill>
                  <a:srgbClr val="090147">
                    <a:alpha val="71765"/>
                  </a:srgbClr>
                </a:solidFill>
                <a:latin typeface="Poppins"/>
                <a:ea typeface="Poppins"/>
                <a:cs typeface="Poppins"/>
                <a:sym typeface="Poppins"/>
              </a:rPr>
              <a:t>e ha</a:t>
            </a:r>
            <a:r>
              <a:rPr lang="en-US" sz="2469" strike="noStrike" u="none">
                <a:solidFill>
                  <a:srgbClr val="090147">
                    <a:alpha val="71765"/>
                  </a:srgbClr>
                </a:solidFill>
                <a:latin typeface="Poppins"/>
                <a:ea typeface="Poppins"/>
                <a:cs typeface="Poppins"/>
                <a:sym typeface="Poppins"/>
              </a:rPr>
              <a:t>sh</a:t>
            </a:r>
            <a:r>
              <a:rPr lang="en-US" sz="2469" strike="noStrike">
                <a:solidFill>
                  <a:srgbClr val="090147">
                    <a:alpha val="71765"/>
                  </a:srgbClr>
                </a:solidFill>
                <a:latin typeface="Poppins"/>
                <a:ea typeface="Poppins"/>
                <a:cs typeface="Poppins"/>
                <a:sym typeface="Poppins"/>
              </a:rPr>
              <a:t> </a:t>
            </a:r>
            <a:r>
              <a:rPr lang="en-US" sz="2469" strike="noStrike" u="none">
                <a:solidFill>
                  <a:srgbClr val="090147">
                    <a:alpha val="71765"/>
                  </a:srgbClr>
                </a:solidFill>
                <a:latin typeface="Poppins"/>
                <a:ea typeface="Poppins"/>
                <a:cs typeface="Poppins"/>
                <a:sym typeface="Poppins"/>
              </a:rPr>
              <a:t>of this file will be compared against the legitimate Chrome update executable, or against the malware sample itself. A match would confirm its role in achieving persistence.</a:t>
            </a:r>
          </a:p>
        </p:txBody>
      </p:sp>
    </p:spTree>
  </p:cSld>
  <p:clrMapOvr>
    <a:masterClrMapping/>
  </p:clrMapOvr>
</p:sld>
</file>

<file path=ppt/slides/slide10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63196" y="3756097"/>
            <a:ext cx="16561609" cy="2631930"/>
          </a:xfrm>
          <a:prstGeom prst="rect">
            <a:avLst/>
          </a:prstGeom>
        </p:spPr>
        <p:txBody>
          <a:bodyPr anchor="t" rtlCol="false" tIns="0" lIns="0" bIns="0" rIns="0">
            <a:spAutoFit/>
          </a:bodyPr>
          <a:lstStyle/>
          <a:p>
            <a:pPr algn="l">
              <a:lnSpc>
                <a:spcPts val="4197"/>
              </a:lnSpc>
              <a:spcBef>
                <a:spcPct val="0"/>
              </a:spcBef>
            </a:pPr>
            <a:r>
              <a:rPr lang="en-US" sz="2469">
                <a:solidFill>
                  <a:srgbClr val="090147">
                    <a:alpha val="71765"/>
                  </a:srgbClr>
                </a:solidFill>
                <a:latin typeface="Poppins"/>
                <a:ea typeface="Poppins"/>
                <a:cs typeface="Poppins"/>
                <a:sym typeface="Poppins"/>
              </a:rPr>
              <a:t>The attacker obfuscated the file path when adding this file/registry entry</a:t>
            </a:r>
            <a:r>
              <a:rPr lang="en-US" sz="2469" strike="noStrike" u="none">
                <a:solidFill>
                  <a:srgbClr val="090147">
                    <a:alpha val="71765"/>
                  </a:srgbClr>
                </a:solidFill>
                <a:latin typeface="Poppins"/>
                <a:ea typeface="Poppins"/>
                <a:cs typeface="Poppins"/>
                <a:sym typeface="Poppins"/>
              </a:rPr>
              <a:t> to the list of files in use. This suggests an unusual mechanism that warrants f</a:t>
            </a:r>
            <a:r>
              <a:rPr lang="en-US" sz="2469" strike="noStrike" u="none">
                <a:solidFill>
                  <a:srgbClr val="090147">
                    <a:alpha val="71765"/>
                  </a:srgbClr>
                </a:solidFill>
                <a:latin typeface="Poppins"/>
                <a:ea typeface="Poppins"/>
                <a:cs typeface="Poppins"/>
                <a:sym typeface="Poppins"/>
              </a:rPr>
              <a:t>urther investigation, potentially indicating the malware established persistence via the Chrome browser update process by dropping specific files. To confirm</a:t>
            </a:r>
            <a:r>
              <a:rPr lang="en-US" sz="2469" strike="noStrike" u="none">
                <a:solidFill>
                  <a:srgbClr val="090147">
                    <a:alpha val="71765"/>
                  </a:srgbClr>
                </a:solidFill>
                <a:latin typeface="Poppins"/>
                <a:ea typeface="Poppins"/>
                <a:cs typeface="Poppins"/>
                <a:sym typeface="Poppins"/>
              </a:rPr>
              <a:t> th</a:t>
            </a:r>
            <a:r>
              <a:rPr lang="en-US" sz="2469" strike="noStrike">
                <a:solidFill>
                  <a:srgbClr val="090147">
                    <a:alpha val="71765"/>
                  </a:srgbClr>
                </a:solidFill>
                <a:latin typeface="Poppins"/>
                <a:ea typeface="Poppins"/>
                <a:cs typeface="Poppins"/>
                <a:sym typeface="Poppins"/>
              </a:rPr>
              <a:t>is, </a:t>
            </a:r>
            <a:r>
              <a:rPr lang="en-US" sz="2469" strike="noStrike" u="none">
                <a:solidFill>
                  <a:srgbClr val="090147">
                    <a:alpha val="71765"/>
                  </a:srgbClr>
                </a:solidFill>
                <a:latin typeface="Poppins"/>
                <a:ea typeface="Poppins"/>
                <a:cs typeface="Poppins"/>
                <a:sym typeface="Poppins"/>
              </a:rPr>
              <a:t>th</a:t>
            </a:r>
            <a:r>
              <a:rPr lang="en-US" sz="2469" strike="noStrike">
                <a:solidFill>
                  <a:srgbClr val="090147">
                    <a:alpha val="71765"/>
                  </a:srgbClr>
                </a:solidFill>
                <a:latin typeface="Poppins"/>
                <a:ea typeface="Poppins"/>
                <a:cs typeface="Poppins"/>
                <a:sym typeface="Poppins"/>
              </a:rPr>
              <a:t>e ha</a:t>
            </a:r>
            <a:r>
              <a:rPr lang="en-US" sz="2469" strike="noStrike" u="none">
                <a:solidFill>
                  <a:srgbClr val="090147">
                    <a:alpha val="71765"/>
                  </a:srgbClr>
                </a:solidFill>
                <a:latin typeface="Poppins"/>
                <a:ea typeface="Poppins"/>
                <a:cs typeface="Poppins"/>
                <a:sym typeface="Poppins"/>
              </a:rPr>
              <a:t>sh</a:t>
            </a:r>
            <a:r>
              <a:rPr lang="en-US" sz="2469" strike="noStrike">
                <a:solidFill>
                  <a:srgbClr val="090147">
                    <a:alpha val="71765"/>
                  </a:srgbClr>
                </a:solidFill>
                <a:latin typeface="Poppins"/>
                <a:ea typeface="Poppins"/>
                <a:cs typeface="Poppins"/>
                <a:sym typeface="Poppins"/>
              </a:rPr>
              <a:t> </a:t>
            </a:r>
            <a:r>
              <a:rPr lang="en-US" sz="2469" strike="noStrike" u="none">
                <a:solidFill>
                  <a:srgbClr val="090147">
                    <a:alpha val="71765"/>
                  </a:srgbClr>
                </a:solidFill>
                <a:latin typeface="Poppins"/>
                <a:ea typeface="Poppins"/>
                <a:cs typeface="Poppins"/>
                <a:sym typeface="Poppins"/>
              </a:rPr>
              <a:t>of this file will be compared against the legitimate Chrome update executable, or against the malware sample itself. A match would confirm its role in achieving persistence.</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9863" y="530690"/>
            <a:ext cx="17088274" cy="2077513"/>
          </a:xfrm>
          <a:custGeom>
            <a:avLst/>
            <a:gdLst/>
            <a:ahLst/>
            <a:cxnLst/>
            <a:rect r="r" b="b" t="t" l="l"/>
            <a:pathLst>
              <a:path h="2077513" w="17088274">
                <a:moveTo>
                  <a:pt x="0" y="0"/>
                </a:moveTo>
                <a:lnTo>
                  <a:pt x="17088274" y="0"/>
                </a:lnTo>
                <a:lnTo>
                  <a:pt x="17088274" y="2077513"/>
                </a:lnTo>
                <a:lnTo>
                  <a:pt x="0" y="2077513"/>
                </a:lnTo>
                <a:lnTo>
                  <a:pt x="0" y="0"/>
                </a:lnTo>
                <a:close/>
              </a:path>
            </a:pathLst>
          </a:custGeom>
          <a:blipFill>
            <a:blip r:embed="rId2"/>
            <a:stretch>
              <a:fillRect l="0" t="0" r="0" b="0"/>
            </a:stretch>
          </a:blipFill>
        </p:spPr>
      </p:sp>
      <p:sp>
        <p:nvSpPr>
          <p:cNvPr name="Freeform 3" id="3"/>
          <p:cNvSpPr/>
          <p:nvPr/>
        </p:nvSpPr>
        <p:spPr>
          <a:xfrm flipH="false" flipV="false" rot="0">
            <a:off x="2986864" y="2707928"/>
            <a:ext cx="12314273" cy="6926779"/>
          </a:xfrm>
          <a:custGeom>
            <a:avLst/>
            <a:gdLst/>
            <a:ahLst/>
            <a:cxnLst/>
            <a:rect r="r" b="b" t="t" l="l"/>
            <a:pathLst>
              <a:path h="6926779" w="12314273">
                <a:moveTo>
                  <a:pt x="0" y="0"/>
                </a:moveTo>
                <a:lnTo>
                  <a:pt x="12314272" y="0"/>
                </a:lnTo>
                <a:lnTo>
                  <a:pt x="12314272" y="6926779"/>
                </a:lnTo>
                <a:lnTo>
                  <a:pt x="0" y="6926779"/>
                </a:lnTo>
                <a:lnTo>
                  <a:pt x="0" y="0"/>
                </a:lnTo>
                <a:close/>
              </a:path>
            </a:pathLst>
          </a:custGeom>
          <a:blipFill>
            <a:blip r:embed="rId3"/>
            <a:stretch>
              <a:fillRect l="0" t="0" r="0" b="0"/>
            </a:stretch>
          </a:blipFill>
        </p:spPr>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7940" y="2809064"/>
            <a:ext cx="17292120" cy="4668872"/>
          </a:xfrm>
          <a:custGeom>
            <a:avLst/>
            <a:gdLst/>
            <a:ahLst/>
            <a:cxnLst/>
            <a:rect r="r" b="b" t="t" l="l"/>
            <a:pathLst>
              <a:path h="4668872" w="17292120">
                <a:moveTo>
                  <a:pt x="0" y="0"/>
                </a:moveTo>
                <a:lnTo>
                  <a:pt x="17292120" y="0"/>
                </a:lnTo>
                <a:lnTo>
                  <a:pt x="17292120" y="4668872"/>
                </a:lnTo>
                <a:lnTo>
                  <a:pt x="0" y="4668872"/>
                </a:lnTo>
                <a:lnTo>
                  <a:pt x="0" y="0"/>
                </a:lnTo>
                <a:close/>
              </a:path>
            </a:pathLst>
          </a:custGeom>
          <a:blipFill>
            <a:blip r:embed="rId2"/>
            <a:stretch>
              <a:fillRect l="0" t="0" r="0" b="0"/>
            </a:stretch>
          </a:blipFill>
        </p:spPr>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6098" y="5060397"/>
            <a:ext cx="16935805" cy="1503053"/>
          </a:xfrm>
          <a:custGeom>
            <a:avLst/>
            <a:gdLst/>
            <a:ahLst/>
            <a:cxnLst/>
            <a:rect r="r" b="b" t="t" l="l"/>
            <a:pathLst>
              <a:path h="1503053" w="16935805">
                <a:moveTo>
                  <a:pt x="0" y="0"/>
                </a:moveTo>
                <a:lnTo>
                  <a:pt x="16935804" y="0"/>
                </a:lnTo>
                <a:lnTo>
                  <a:pt x="16935804" y="1503053"/>
                </a:lnTo>
                <a:lnTo>
                  <a:pt x="0" y="1503053"/>
                </a:lnTo>
                <a:lnTo>
                  <a:pt x="0" y="0"/>
                </a:lnTo>
                <a:close/>
              </a:path>
            </a:pathLst>
          </a:custGeom>
          <a:blipFill>
            <a:blip r:embed="rId2"/>
            <a:stretch>
              <a:fillRect l="0" t="0" r="0" b="0"/>
            </a:stretch>
          </a:blipFill>
        </p:spPr>
      </p:sp>
      <p:sp>
        <p:nvSpPr>
          <p:cNvPr name="TextBox 3" id="3"/>
          <p:cNvSpPr txBox="true"/>
          <p:nvPr/>
        </p:nvSpPr>
        <p:spPr>
          <a:xfrm rot="0">
            <a:off x="863196" y="3580675"/>
            <a:ext cx="16561609" cy="1044422"/>
          </a:xfrm>
          <a:prstGeom prst="rect">
            <a:avLst/>
          </a:prstGeom>
        </p:spPr>
        <p:txBody>
          <a:bodyPr anchor="t" rtlCol="false" tIns="0" lIns="0" bIns="0" rIns="0">
            <a:spAutoFit/>
          </a:bodyPr>
          <a:lstStyle/>
          <a:p>
            <a:pPr algn="l">
              <a:lnSpc>
                <a:spcPts val="4197"/>
              </a:lnSpc>
              <a:spcBef>
                <a:spcPct val="0"/>
              </a:spcBef>
            </a:pPr>
            <a:r>
              <a:rPr lang="en-US" sz="2469">
                <a:solidFill>
                  <a:srgbClr val="090147">
                    <a:alpha val="71765"/>
                  </a:srgbClr>
                </a:solidFill>
                <a:latin typeface="Poppins"/>
                <a:ea typeface="Poppins"/>
                <a:cs typeface="Poppins"/>
                <a:sym typeface="Poppins"/>
              </a:rPr>
              <a:t>The malware modifies specific system registers</a:t>
            </a:r>
            <a:r>
              <a:rPr lang="en-US" sz="2469" strike="noStrike" u="none">
                <a:solidFill>
                  <a:srgbClr val="090147">
                    <a:alpha val="71765"/>
                  </a:srgbClr>
                </a:solidFill>
                <a:latin typeface="Poppins"/>
                <a:ea typeface="Poppins"/>
                <a:cs typeface="Poppins"/>
                <a:sym typeface="Poppins"/>
              </a:rPr>
              <a:t> that govern internet connect</a:t>
            </a:r>
            <a:r>
              <a:rPr lang="en-US" sz="2469" strike="noStrike" u="none">
                <a:solidFill>
                  <a:srgbClr val="090147">
                    <a:alpha val="71765"/>
                  </a:srgbClr>
                </a:solidFill>
                <a:latin typeface="Poppins"/>
                <a:ea typeface="Poppins"/>
                <a:cs typeface="Poppins"/>
                <a:sym typeface="Poppins"/>
              </a:rPr>
              <a:t>ivity. This action ensures uninterrupted communic</a:t>
            </a:r>
            <a:r>
              <a:rPr lang="en-US" sz="2469" strike="noStrike">
                <a:solidFill>
                  <a:srgbClr val="090147">
                    <a:alpha val="71765"/>
                  </a:srgbClr>
                </a:solidFill>
                <a:latin typeface="Poppins"/>
                <a:ea typeface="Poppins"/>
                <a:cs typeface="Poppins"/>
                <a:sym typeface="Poppins"/>
              </a:rPr>
              <a:t>a</a:t>
            </a:r>
            <a:r>
              <a:rPr lang="en-US" sz="2469" strike="noStrike" u="none">
                <a:solidFill>
                  <a:srgbClr val="090147">
                    <a:alpha val="71765"/>
                  </a:srgbClr>
                </a:solidFill>
                <a:latin typeface="Poppins"/>
                <a:ea typeface="Poppins"/>
                <a:cs typeface="Poppins"/>
                <a:sym typeface="Poppins"/>
              </a:rPr>
              <a:t>tion between the malware and its Command and Control (C2) server.</a:t>
            </a:r>
          </a:p>
        </p:txBody>
      </p:sp>
    </p:spTree>
  </p:cSld>
  <p:clrMapOvr>
    <a:masterClrMapping/>
  </p:clrMapOvr>
</p:sld>
</file>

<file path=ppt/slides/slide10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248170"/>
            <a:ext cx="3227288" cy="496469"/>
          </a:xfrm>
          <a:prstGeom prst="rect">
            <a:avLst/>
          </a:prstGeom>
        </p:spPr>
        <p:txBody>
          <a:bodyPr anchor="t" rtlCol="false" tIns="0" lIns="0" bIns="0" rIns="0">
            <a:spAutoFit/>
          </a:bodyPr>
          <a:lstStyle/>
          <a:p>
            <a:pPr algn="l">
              <a:lnSpc>
                <a:spcPts val="4040"/>
              </a:lnSpc>
            </a:pPr>
            <a:r>
              <a:rPr lang="en-US" sz="2606" b="true">
                <a:solidFill>
                  <a:srgbClr val="090147"/>
                </a:solidFill>
                <a:latin typeface="Poppins Bold"/>
                <a:ea typeface="Poppins Bold"/>
                <a:cs typeface="Poppins Bold"/>
                <a:sym typeface="Poppins Bold"/>
              </a:rPr>
              <a:t>Network Analysis</a:t>
            </a:r>
          </a:p>
        </p:txBody>
      </p:sp>
      <p:sp>
        <p:nvSpPr>
          <p:cNvPr name="TextBox 3" id="3"/>
          <p:cNvSpPr txBox="true"/>
          <p:nvPr/>
        </p:nvSpPr>
        <p:spPr>
          <a:xfrm rot="0">
            <a:off x="1028700" y="3772955"/>
            <a:ext cx="16396104" cy="3161099"/>
          </a:xfrm>
          <a:prstGeom prst="rect">
            <a:avLst/>
          </a:prstGeom>
        </p:spPr>
        <p:txBody>
          <a:bodyPr anchor="t" rtlCol="false" tIns="0" lIns="0" bIns="0" rIns="0">
            <a:spAutoFit/>
          </a:bodyPr>
          <a:lstStyle/>
          <a:p>
            <a:pPr algn="l">
              <a:lnSpc>
                <a:spcPts val="4197"/>
              </a:lnSpc>
            </a:pPr>
            <a:r>
              <a:rPr lang="en-US" sz="2469">
                <a:solidFill>
                  <a:srgbClr val="090147">
                    <a:alpha val="71765"/>
                  </a:srgbClr>
                </a:solidFill>
                <a:latin typeface="Poppins"/>
                <a:ea typeface="Poppins"/>
                <a:cs typeface="Poppins"/>
                <a:sym typeface="Poppins"/>
              </a:rPr>
              <a:t>Wireshark capture revealed attempts to contact fpdownload.macromedia.com (legitimate Adobe domain) and j.maxmind.com (IP geolocation service).</a:t>
            </a:r>
          </a:p>
          <a:p>
            <a:pPr algn="l" marL="533090" indent="-266545" lvl="1">
              <a:lnSpc>
                <a:spcPts val="4197"/>
              </a:lnSpc>
              <a:spcBef>
                <a:spcPct val="0"/>
              </a:spcBef>
              <a:buFont typeface="Arial"/>
              <a:buChar char="•"/>
            </a:pPr>
            <a:r>
              <a:rPr lang="en-US" sz="2469">
                <a:solidFill>
                  <a:srgbClr val="090147">
                    <a:alpha val="71765"/>
                  </a:srgbClr>
                </a:solidFill>
                <a:latin typeface="Poppins"/>
                <a:ea typeface="Poppins"/>
                <a:cs typeface="Poppins"/>
                <a:sym typeface="Poppins"/>
              </a:rPr>
              <a:t>Geolocation: The call to MaxMind suggests the malware checks</a:t>
            </a:r>
            <a:r>
              <a:rPr lang="en-US" sz="2469" strike="noStrike" u="none">
                <a:solidFill>
                  <a:srgbClr val="090147">
                    <a:alpha val="71765"/>
                  </a:srgbClr>
                </a:solidFill>
                <a:latin typeface="Poppins"/>
                <a:ea typeface="Poppins"/>
                <a:cs typeface="Poppins"/>
                <a:sym typeface="Poppins"/>
              </a:rPr>
              <a:t> the infected machine's locat</a:t>
            </a:r>
            <a:r>
              <a:rPr lang="en-US" sz="2469" strike="noStrike" u="none">
                <a:solidFill>
                  <a:srgbClr val="090147">
                    <a:alpha val="71765"/>
                  </a:srgbClr>
                </a:solidFill>
                <a:latin typeface="Poppins"/>
                <a:ea typeface="Poppins"/>
                <a:cs typeface="Poppins"/>
                <a:sym typeface="Poppins"/>
              </a:rPr>
              <a:t>ion, likely to avoid activating in specific countries (e.g., Russia or CIS n</a:t>
            </a:r>
            <a:r>
              <a:rPr lang="en-US" sz="2469" strike="noStrike">
                <a:solidFill>
                  <a:srgbClr val="090147">
                    <a:alpha val="71765"/>
                  </a:srgbClr>
                </a:solidFill>
                <a:latin typeface="Poppins"/>
                <a:ea typeface="Poppins"/>
                <a:cs typeface="Poppins"/>
                <a:sym typeface="Poppins"/>
              </a:rPr>
              <a:t>a</a:t>
            </a:r>
            <a:r>
              <a:rPr lang="en-US" sz="2469" strike="noStrike" u="none">
                <a:solidFill>
                  <a:srgbClr val="090147">
                    <a:alpha val="71765"/>
                  </a:srgbClr>
                </a:solidFill>
                <a:latin typeface="Poppins"/>
                <a:ea typeface="Poppins"/>
                <a:cs typeface="Poppins"/>
                <a:sym typeface="Poppins"/>
              </a:rPr>
              <a:t>tions).</a:t>
            </a:r>
          </a:p>
          <a:p>
            <a:pPr algn="l">
              <a:lnSpc>
                <a:spcPts val="4197"/>
              </a:lnSpc>
              <a:spcBef>
                <a:spcPct val="0"/>
              </a:spcBef>
            </a:pPr>
            <a:r>
              <a:rPr lang="en-US" sz="2469" strike="noStrike" u="none">
                <a:solidFill>
                  <a:srgbClr val="090147">
                    <a:alpha val="71765"/>
                  </a:srgbClr>
                </a:solidFill>
                <a:latin typeface="Poppins"/>
                <a:ea typeface="Poppins"/>
                <a:cs typeface="Poppins"/>
                <a:sym typeface="Poppins"/>
              </a:rPr>
              <a:t>C2 Traffic: Malformed DNS packets were observed heading to 85.114.128.127, located in Germany. This IP is identified as the Command and Control (C2) server.</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4294" y="1147013"/>
            <a:ext cx="12719412" cy="7992973"/>
          </a:xfrm>
          <a:custGeom>
            <a:avLst/>
            <a:gdLst/>
            <a:ahLst/>
            <a:cxnLst/>
            <a:rect r="r" b="b" t="t" l="l"/>
            <a:pathLst>
              <a:path h="7992973" w="12719412">
                <a:moveTo>
                  <a:pt x="0" y="0"/>
                </a:moveTo>
                <a:lnTo>
                  <a:pt x="12719412" y="0"/>
                </a:lnTo>
                <a:lnTo>
                  <a:pt x="12719412" y="7992974"/>
                </a:lnTo>
                <a:lnTo>
                  <a:pt x="0" y="7992974"/>
                </a:lnTo>
                <a:lnTo>
                  <a:pt x="0" y="0"/>
                </a:lnTo>
                <a:close/>
              </a:path>
            </a:pathLst>
          </a:custGeom>
          <a:blipFill>
            <a:blip r:embed="rId2"/>
            <a:stretch>
              <a:fillRect l="0" t="0" r="0" b="0"/>
            </a:stretch>
          </a:blipFill>
        </p:spPr>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0589" y="3592934"/>
            <a:ext cx="16526822" cy="1115560"/>
          </a:xfrm>
          <a:custGeom>
            <a:avLst/>
            <a:gdLst/>
            <a:ahLst/>
            <a:cxnLst/>
            <a:rect r="r" b="b" t="t" l="l"/>
            <a:pathLst>
              <a:path h="1115560" w="16526822">
                <a:moveTo>
                  <a:pt x="0" y="0"/>
                </a:moveTo>
                <a:lnTo>
                  <a:pt x="16526822" y="0"/>
                </a:lnTo>
                <a:lnTo>
                  <a:pt x="16526822" y="1115560"/>
                </a:lnTo>
                <a:lnTo>
                  <a:pt x="0" y="1115560"/>
                </a:lnTo>
                <a:lnTo>
                  <a:pt x="0" y="0"/>
                </a:lnTo>
                <a:close/>
              </a:path>
            </a:pathLst>
          </a:custGeom>
          <a:blipFill>
            <a:blip r:embed="rId2"/>
            <a:stretch>
              <a:fillRect l="0" t="0" r="0" b="0"/>
            </a:stretch>
          </a:blipFill>
        </p:spPr>
      </p:sp>
      <p:sp>
        <p:nvSpPr>
          <p:cNvPr name="Freeform 3" id="3"/>
          <p:cNvSpPr/>
          <p:nvPr/>
        </p:nvSpPr>
        <p:spPr>
          <a:xfrm flipH="false" flipV="false" rot="0">
            <a:off x="880589" y="5475213"/>
            <a:ext cx="16526822" cy="1218853"/>
          </a:xfrm>
          <a:custGeom>
            <a:avLst/>
            <a:gdLst/>
            <a:ahLst/>
            <a:cxnLst/>
            <a:rect r="r" b="b" t="t" l="l"/>
            <a:pathLst>
              <a:path h="1218853" w="16526822">
                <a:moveTo>
                  <a:pt x="0" y="0"/>
                </a:moveTo>
                <a:lnTo>
                  <a:pt x="16526822" y="0"/>
                </a:lnTo>
                <a:lnTo>
                  <a:pt x="16526822" y="1218853"/>
                </a:lnTo>
                <a:lnTo>
                  <a:pt x="0" y="1218853"/>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525154" y="289896"/>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73980" y="1607848"/>
            <a:ext cx="14699486" cy="8410339"/>
          </a:xfrm>
          <a:custGeom>
            <a:avLst/>
            <a:gdLst/>
            <a:ahLst/>
            <a:cxnLst/>
            <a:rect r="r" b="b" t="t" l="l"/>
            <a:pathLst>
              <a:path h="8410339" w="14699486">
                <a:moveTo>
                  <a:pt x="0" y="0"/>
                </a:moveTo>
                <a:lnTo>
                  <a:pt x="14699487" y="0"/>
                </a:lnTo>
                <a:lnTo>
                  <a:pt x="14699487" y="8410339"/>
                </a:lnTo>
                <a:lnTo>
                  <a:pt x="0" y="8410339"/>
                </a:lnTo>
                <a:lnTo>
                  <a:pt x="0" y="0"/>
                </a:lnTo>
                <a:close/>
              </a:path>
            </a:pathLst>
          </a:custGeom>
          <a:blipFill>
            <a:blip r:embed="rId6"/>
            <a:stretch>
              <a:fillRect l="0" t="0" r="0" b="0"/>
            </a:stretch>
          </a:blipFill>
        </p:spPr>
      </p:sp>
      <p:sp>
        <p:nvSpPr>
          <p:cNvPr name="TextBox 8" id="8"/>
          <p:cNvSpPr txBox="true"/>
          <p:nvPr/>
        </p:nvSpPr>
        <p:spPr>
          <a:xfrm rot="0">
            <a:off x="311721" y="385146"/>
            <a:ext cx="13542236" cy="1873275"/>
          </a:xfrm>
          <a:prstGeom prst="rect">
            <a:avLst/>
          </a:prstGeom>
        </p:spPr>
        <p:txBody>
          <a:bodyPr anchor="t" rtlCol="false" tIns="0" lIns="0" bIns="0" rIns="0">
            <a:spAutoFit/>
          </a:bodyPr>
          <a:lstStyle/>
          <a:p>
            <a:pPr algn="l">
              <a:lnSpc>
                <a:spcPts val="6934"/>
              </a:lnSpc>
            </a:pPr>
            <a:r>
              <a:rPr lang="en-US" sz="7223" spc="-368" b="true">
                <a:solidFill>
                  <a:srgbClr val="FD696E"/>
                </a:solidFill>
                <a:latin typeface="Poppins Bold"/>
                <a:ea typeface="Poppins Bold"/>
                <a:cs typeface="Poppins Bold"/>
                <a:sym typeface="Poppins Bold"/>
              </a:rPr>
              <a:t>Experiment Design</a:t>
            </a:r>
            <a:r>
              <a:rPr lang="en-US" sz="7223" spc="-368" b="true">
                <a:solidFill>
                  <a:srgbClr val="FD696E"/>
                </a:solidFill>
                <a:latin typeface="Poppins Bold"/>
                <a:ea typeface="Poppins Bold"/>
                <a:cs typeface="Poppins Bold"/>
                <a:sym typeface="Poppins Bold"/>
              </a:rPr>
              <a:t>​</a:t>
            </a:r>
          </a:p>
          <a:p>
            <a:pPr algn="l" marL="0" indent="0" lvl="0">
              <a:lnSpc>
                <a:spcPts val="6934"/>
              </a:lnSpc>
              <a:spcBef>
                <a:spcPct val="0"/>
              </a:spcBef>
            </a:pPr>
            <a:r>
              <a:rPr lang="en-US" b="true" sz="7223" spc="-368">
                <a:solidFill>
                  <a:srgbClr val="FD696E"/>
                </a:solidFill>
                <a:latin typeface="Poppins Bold"/>
                <a:ea typeface="Poppins Bold"/>
                <a:cs typeface="Poppins Bold"/>
                <a:sym typeface="Poppins Bold"/>
              </a:rPr>
              <a:t>​</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77147"/>
            <a:ext cx="16230600" cy="7932706"/>
          </a:xfrm>
          <a:custGeom>
            <a:avLst/>
            <a:gdLst/>
            <a:ahLst/>
            <a:cxnLst/>
            <a:rect r="r" b="b" t="t" l="l"/>
            <a:pathLst>
              <a:path h="7932706" w="16230600">
                <a:moveTo>
                  <a:pt x="0" y="0"/>
                </a:moveTo>
                <a:lnTo>
                  <a:pt x="16230600" y="0"/>
                </a:lnTo>
                <a:lnTo>
                  <a:pt x="16230600" y="7932706"/>
                </a:lnTo>
                <a:lnTo>
                  <a:pt x="0" y="7932706"/>
                </a:lnTo>
                <a:lnTo>
                  <a:pt x="0" y="0"/>
                </a:lnTo>
                <a:close/>
              </a:path>
            </a:pathLst>
          </a:custGeom>
          <a:blipFill>
            <a:blip r:embed="rId2"/>
            <a:stretch>
              <a:fillRect l="0" t="0" r="0" b="0"/>
            </a:stretch>
          </a:blipFill>
        </p:spPr>
      </p:sp>
    </p:spTree>
  </p:cSld>
  <p:clrMapOvr>
    <a:masterClrMapping/>
  </p:clrMapOvr>
</p:sld>
</file>

<file path=ppt/slides/slide1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6204" y="4236720"/>
            <a:ext cx="4155269" cy="1632585"/>
          </a:xfrm>
          <a:prstGeom prst="rect">
            <a:avLst/>
          </a:prstGeom>
        </p:spPr>
        <p:txBody>
          <a:bodyPr anchor="t" rtlCol="false" tIns="0" lIns="0" bIns="0" rIns="0">
            <a:spAutoFit/>
          </a:bodyPr>
          <a:lstStyle/>
          <a:p>
            <a:pPr algn="l">
              <a:lnSpc>
                <a:spcPts val="6510"/>
              </a:lnSpc>
            </a:pPr>
            <a:r>
              <a:rPr lang="en-US" sz="4200" b="true">
                <a:solidFill>
                  <a:srgbClr val="090147"/>
                </a:solidFill>
                <a:latin typeface="Poppins Bold"/>
                <a:ea typeface="Poppins Bold"/>
                <a:cs typeface="Poppins Bold"/>
                <a:sym typeface="Poppins Bold"/>
              </a:rPr>
              <a:t>YARA Detection Rule</a:t>
            </a:r>
          </a:p>
        </p:txBody>
      </p:sp>
      <p:sp>
        <p:nvSpPr>
          <p:cNvPr name="TextBox 3" id="3"/>
          <p:cNvSpPr txBox="true"/>
          <p:nvPr/>
        </p:nvSpPr>
        <p:spPr>
          <a:xfrm rot="0">
            <a:off x="4738227" y="1258131"/>
            <a:ext cx="12966816" cy="7618339"/>
          </a:xfrm>
          <a:prstGeom prst="rect">
            <a:avLst/>
          </a:prstGeom>
        </p:spPr>
        <p:txBody>
          <a:bodyPr anchor="t" rtlCol="false" tIns="0" lIns="0" bIns="0" rIns="0">
            <a:spAutoFit/>
          </a:bodyPr>
          <a:lstStyle/>
          <a:p>
            <a:pPr algn="l">
              <a:lnSpc>
                <a:spcPts val="4321"/>
              </a:lnSpc>
            </a:pPr>
            <a:r>
              <a:rPr lang="en-US" sz="2542">
                <a:solidFill>
                  <a:srgbClr val="090147">
                    <a:alpha val="71765"/>
                  </a:srgbClr>
                </a:solidFill>
                <a:latin typeface="Poppins"/>
                <a:ea typeface="Poppins"/>
                <a:cs typeface="Poppins"/>
                <a:sym typeface="Poppins"/>
              </a:rPr>
              <a:t>rule Zeus_Detection_Rule</a:t>
            </a:r>
          </a:p>
          <a:p>
            <a:pPr algn="l">
              <a:lnSpc>
                <a:spcPts val="4321"/>
              </a:lnSpc>
            </a:pPr>
            <a:r>
              <a:rPr lang="en-US" sz="2542">
                <a:solidFill>
                  <a:srgbClr val="090147">
                    <a:alpha val="71765"/>
                  </a:srgbClr>
                </a:solidFill>
                <a:latin typeface="Poppins"/>
                <a:ea typeface="Poppins"/>
                <a:cs typeface="Poppins"/>
                <a:sym typeface="Poppins"/>
              </a:rPr>
              <a:t>{</a:t>
            </a:r>
          </a:p>
          <a:p>
            <a:pPr algn="l">
              <a:lnSpc>
                <a:spcPts val="4321"/>
              </a:lnSpc>
            </a:pPr>
            <a:r>
              <a:rPr lang="en-US" sz="2542">
                <a:solidFill>
                  <a:srgbClr val="090147">
                    <a:alpha val="71765"/>
                  </a:srgbClr>
                </a:solidFill>
                <a:latin typeface="Poppins"/>
                <a:ea typeface="Poppins"/>
                <a:cs typeface="Poppins"/>
                <a:sym typeface="Poppins"/>
              </a:rPr>
              <a:t>    meta:</a:t>
            </a:r>
          </a:p>
          <a:p>
            <a:pPr algn="l">
              <a:lnSpc>
                <a:spcPts val="4321"/>
              </a:lnSpc>
            </a:pPr>
            <a:r>
              <a:rPr lang="en-US" sz="2542">
                <a:solidFill>
                  <a:srgbClr val="090147">
                    <a:alpha val="71765"/>
                  </a:srgbClr>
                </a:solidFill>
                <a:latin typeface="Poppins"/>
                <a:ea typeface="Poppins"/>
                <a:cs typeface="Poppins"/>
                <a:sym typeface="Poppins"/>
              </a:rPr>
              <a:t>        author = "Nemo"</a:t>
            </a:r>
          </a:p>
          <a:p>
            <a:pPr algn="l">
              <a:lnSpc>
                <a:spcPts val="4321"/>
              </a:lnSpc>
            </a:pPr>
            <a:r>
              <a:rPr lang="en-US" sz="2542">
                <a:solidFill>
                  <a:srgbClr val="090147">
                    <a:alpha val="71765"/>
                  </a:srgbClr>
                </a:solidFill>
                <a:latin typeface="Poppins"/>
                <a:ea typeface="Poppins"/>
                <a:cs typeface="Poppins"/>
                <a:sym typeface="Poppins"/>
              </a:rPr>
              <a:t>        description = "Detection rule for Zeus-like samples"</a:t>
            </a:r>
          </a:p>
          <a:p>
            <a:pPr algn="l">
              <a:lnSpc>
                <a:spcPts val="4321"/>
              </a:lnSpc>
            </a:pPr>
            <a:r>
              <a:rPr lang="en-US" sz="2542">
                <a:solidFill>
                  <a:srgbClr val="090147">
                    <a:alpha val="71765"/>
                  </a:srgbClr>
                </a:solidFill>
                <a:latin typeface="Poppins"/>
                <a:ea typeface="Poppins"/>
                <a:cs typeface="Poppins"/>
                <a:sym typeface="Poppins"/>
              </a:rPr>
              <a:t>    strings:</a:t>
            </a:r>
          </a:p>
          <a:p>
            <a:pPr algn="l">
              <a:lnSpc>
                <a:spcPts val="4321"/>
              </a:lnSpc>
            </a:pPr>
            <a:r>
              <a:rPr lang="en-US" sz="2542">
                <a:solidFill>
                  <a:srgbClr val="090147">
                    <a:alpha val="71765"/>
                  </a:srgbClr>
                </a:solidFill>
                <a:latin typeface="Poppins"/>
                <a:ea typeface="Poppins"/>
                <a:cs typeface="Poppins"/>
                <a:sym typeface="Poppins"/>
              </a:rPr>
              <a:t>        $mz = "MZ" ascii</a:t>
            </a:r>
          </a:p>
          <a:p>
            <a:pPr algn="l">
              <a:lnSpc>
                <a:spcPts val="4321"/>
              </a:lnSpc>
            </a:pPr>
            <a:r>
              <a:rPr lang="en-US" sz="2542">
                <a:solidFill>
                  <a:srgbClr val="090147">
                    <a:alpha val="71765"/>
                  </a:srgbClr>
                </a:solidFill>
                <a:latin typeface="Poppins"/>
                <a:ea typeface="Poppins"/>
                <a:cs typeface="Poppins"/>
                <a:sym typeface="Poppins"/>
              </a:rPr>
              <a:t>        $isbad = "IsBadReadPtr" ascii</a:t>
            </a:r>
          </a:p>
          <a:p>
            <a:pPr algn="l">
              <a:lnSpc>
                <a:spcPts val="4321"/>
              </a:lnSpc>
            </a:pPr>
            <a:r>
              <a:rPr lang="en-US" sz="2542">
                <a:solidFill>
                  <a:srgbClr val="090147">
                    <a:alpha val="71765"/>
                  </a:srgbClr>
                </a:solidFill>
                <a:latin typeface="Poppins"/>
                <a:ea typeface="Poppins"/>
                <a:cs typeface="Poppins"/>
                <a:sym typeface="Poppins"/>
              </a:rPr>
              <a:t>        $vfq_hex = { 49 73 42 61 64 52 65 61 64 50 74 72 }</a:t>
            </a:r>
          </a:p>
          <a:p>
            <a:pPr algn="l" marL="0" indent="0" lvl="0">
              <a:lnSpc>
                <a:spcPts val="4321"/>
              </a:lnSpc>
              <a:spcBef>
                <a:spcPct val="0"/>
              </a:spcBef>
            </a:pPr>
            <a:r>
              <a:rPr lang="en-US" sz="2542">
                <a:solidFill>
                  <a:srgbClr val="090147">
                    <a:alpha val="71765"/>
                  </a:srgbClr>
                </a:solidFill>
                <a:latin typeface="Poppins"/>
                <a:ea typeface="Poppins"/>
                <a:cs typeface="Poppins"/>
                <a:sym typeface="Poppins"/>
              </a:rPr>
              <a:t>        $sus_filena</a:t>
            </a:r>
            <a:r>
              <a:rPr lang="en-US" sz="2542" strike="noStrike" u="none">
                <a:solidFill>
                  <a:srgbClr val="090147">
                    <a:alpha val="71765"/>
                  </a:srgbClr>
                </a:solidFill>
                <a:latin typeface="Poppins"/>
                <a:ea typeface="Poppins"/>
                <a:cs typeface="Poppins"/>
                <a:sym typeface="Poppins"/>
              </a:rPr>
              <a:t>me =</a:t>
            </a:r>
            <a:r>
              <a:rPr lang="en-US" sz="2542" strike="noStrike" u="none">
                <a:solidFill>
                  <a:srgbClr val="090147">
                    <a:alpha val="71765"/>
                  </a:srgbClr>
                </a:solidFill>
                <a:latin typeface="Poppins"/>
                <a:ea typeface="Poppins"/>
                <a:cs typeface="Poppins"/>
                <a:sym typeface="Poppins"/>
              </a:rPr>
              <a:t> /invoice_[0-9]{6,}_.{0,40}\.pdf\.exe/i</a:t>
            </a:r>
          </a:p>
          <a:p>
            <a:pPr algn="l" marL="0" indent="0" lvl="0">
              <a:lnSpc>
                <a:spcPts val="4321"/>
              </a:lnSpc>
              <a:spcBef>
                <a:spcPct val="0"/>
              </a:spcBef>
            </a:pPr>
            <a:r>
              <a:rPr lang="en-US" sz="2542" strike="noStrike" u="none">
                <a:solidFill>
                  <a:srgbClr val="090147">
                    <a:alpha val="71765"/>
                  </a:srgbClr>
                </a:solidFill>
                <a:latin typeface="Poppins"/>
                <a:ea typeface="Poppins"/>
                <a:cs typeface="Poppins"/>
                <a:sym typeface="Poppins"/>
              </a:rPr>
              <a:t>    condition:</a:t>
            </a:r>
          </a:p>
          <a:p>
            <a:pPr algn="l" marL="0" indent="0" lvl="0">
              <a:lnSpc>
                <a:spcPts val="4321"/>
              </a:lnSpc>
              <a:spcBef>
                <a:spcPct val="0"/>
              </a:spcBef>
            </a:pPr>
            <a:r>
              <a:rPr lang="en-US" sz="2542" strike="noStrike" u="none">
                <a:solidFill>
                  <a:srgbClr val="090147">
                    <a:alpha val="71765"/>
                  </a:srgbClr>
                </a:solidFill>
                <a:latin typeface="Poppins"/>
                <a:ea typeface="Poppins"/>
                <a:cs typeface="Poppins"/>
                <a:sym typeface="Poppins"/>
              </a:rPr>
              <a:t>        $mz at 0 and ($isbad or $vfq_hex) and ($sus_filename or filesize &lt; 5MB)</a:t>
            </a:r>
          </a:p>
          <a:p>
            <a:pPr algn="l" marL="0" indent="0" lvl="0">
              <a:lnSpc>
                <a:spcPts val="4321"/>
              </a:lnSpc>
              <a:spcBef>
                <a:spcPct val="0"/>
              </a:spcBef>
            </a:pPr>
            <a:r>
              <a:rPr lang="en-US" sz="2542" strike="noStrike" u="none">
                <a:solidFill>
                  <a:srgbClr val="090147">
                    <a:alpha val="71765"/>
                  </a:srgbClr>
                </a:solidFill>
                <a:latin typeface="Poppins"/>
                <a:ea typeface="Poppins"/>
                <a:cs typeface="Poppins"/>
                <a:sym typeface="Poppins"/>
              </a:rPr>
              <a:t>}</a:t>
            </a:r>
          </a:p>
          <a:p>
            <a:pPr algn="l">
              <a:lnSpc>
                <a:spcPts val="4321"/>
              </a:lnSpc>
              <a:spcBef>
                <a:spcPct val="0"/>
              </a:spcBef>
            </a:pP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97248" y="4041924"/>
            <a:ext cx="8033406" cy="496469"/>
          </a:xfrm>
          <a:prstGeom prst="rect">
            <a:avLst/>
          </a:prstGeom>
        </p:spPr>
        <p:txBody>
          <a:bodyPr anchor="t" rtlCol="false" tIns="0" lIns="0" bIns="0" rIns="0">
            <a:spAutoFit/>
          </a:bodyPr>
          <a:lstStyle/>
          <a:p>
            <a:pPr algn="l">
              <a:lnSpc>
                <a:spcPts val="4040"/>
              </a:lnSpc>
            </a:pPr>
            <a:r>
              <a:rPr lang="en-US" sz="2606" b="true">
                <a:solidFill>
                  <a:srgbClr val="090147"/>
                </a:solidFill>
                <a:latin typeface="Poppins Bold"/>
                <a:ea typeface="Poppins Bold"/>
                <a:cs typeface="Poppins Bold"/>
                <a:sym typeface="Poppins Bold"/>
              </a:rPr>
              <a:t>Threat Intelligence Mapping (MITRE ATT&amp;CK)</a:t>
            </a:r>
          </a:p>
        </p:txBody>
      </p:sp>
      <p:sp>
        <p:nvSpPr>
          <p:cNvPr name="TextBox 3" id="3"/>
          <p:cNvSpPr txBox="true"/>
          <p:nvPr/>
        </p:nvSpPr>
        <p:spPr>
          <a:xfrm rot="0">
            <a:off x="297248" y="4557184"/>
            <a:ext cx="8033406" cy="1625409"/>
          </a:xfrm>
          <a:prstGeom prst="rect">
            <a:avLst/>
          </a:prstGeom>
        </p:spPr>
        <p:txBody>
          <a:bodyPr anchor="t" rtlCol="false" tIns="0" lIns="0" bIns="0" rIns="0">
            <a:spAutoFit/>
          </a:bodyPr>
          <a:lstStyle/>
          <a:p>
            <a:pPr algn="l">
              <a:lnSpc>
                <a:spcPts val="4321"/>
              </a:lnSpc>
              <a:spcBef>
                <a:spcPct val="0"/>
              </a:spcBef>
            </a:pPr>
            <a:r>
              <a:rPr lang="en-US" sz="2542">
                <a:solidFill>
                  <a:srgbClr val="090147">
                    <a:alpha val="71765"/>
                  </a:srgbClr>
                </a:solidFill>
                <a:latin typeface="Poppins"/>
                <a:ea typeface="Poppins"/>
                <a:cs typeface="Poppins"/>
                <a:sym typeface="Poppins"/>
              </a:rPr>
              <a:t>The observed behaviors were mapped to the MITRE ATT&amp;CK fra</a:t>
            </a:r>
            <a:r>
              <a:rPr lang="en-US" sz="2542" strike="noStrike" u="none">
                <a:solidFill>
                  <a:srgbClr val="090147">
                    <a:alpha val="71765"/>
                  </a:srgbClr>
                </a:solidFill>
                <a:latin typeface="Poppins"/>
                <a:ea typeface="Poppins"/>
                <a:cs typeface="Poppins"/>
                <a:sym typeface="Poppins"/>
              </a:rPr>
              <a:t>mew</a:t>
            </a:r>
            <a:r>
              <a:rPr lang="en-US" sz="2542" strike="noStrike" u="none">
                <a:solidFill>
                  <a:srgbClr val="090147">
                    <a:alpha val="71765"/>
                  </a:srgbClr>
                </a:solidFill>
                <a:latin typeface="Poppins"/>
                <a:ea typeface="Poppins"/>
                <a:cs typeface="Poppins"/>
                <a:sym typeface="Poppins"/>
              </a:rPr>
              <a:t>ork to categorize the adversary's tactics:</a:t>
            </a:r>
          </a:p>
        </p:txBody>
      </p:sp>
      <p:sp>
        <p:nvSpPr>
          <p:cNvPr name="Freeform 4" id="4"/>
          <p:cNvSpPr/>
          <p:nvPr/>
        </p:nvSpPr>
        <p:spPr>
          <a:xfrm flipH="false" flipV="false" rot="0">
            <a:off x="8582891" y="0"/>
            <a:ext cx="9705109" cy="10287000"/>
          </a:xfrm>
          <a:custGeom>
            <a:avLst/>
            <a:gdLst/>
            <a:ahLst/>
            <a:cxnLst/>
            <a:rect r="r" b="b" t="t" l="l"/>
            <a:pathLst>
              <a:path h="10287000" w="9705109">
                <a:moveTo>
                  <a:pt x="0" y="0"/>
                </a:moveTo>
                <a:lnTo>
                  <a:pt x="9705109" y="0"/>
                </a:lnTo>
                <a:lnTo>
                  <a:pt x="9705109" y="10287000"/>
                </a:lnTo>
                <a:lnTo>
                  <a:pt x="0" y="10287000"/>
                </a:lnTo>
                <a:lnTo>
                  <a:pt x="0" y="0"/>
                </a:lnTo>
                <a:close/>
              </a:path>
            </a:pathLst>
          </a:custGeom>
          <a:blipFill>
            <a:blip r:embed="rId2"/>
            <a:stretch>
              <a:fillRect l="0" t="0" r="0" b="0"/>
            </a:stretch>
          </a:blipFill>
        </p:spPr>
      </p:sp>
    </p:spTree>
  </p:cSld>
  <p:clrMapOvr>
    <a:masterClrMapping/>
  </p:clrMapOvr>
</p:sld>
</file>

<file path=ppt/slides/slide1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078639"/>
            <a:ext cx="11101400" cy="693683"/>
          </a:xfrm>
          <a:prstGeom prst="rect">
            <a:avLst/>
          </a:prstGeom>
        </p:spPr>
        <p:txBody>
          <a:bodyPr anchor="t" rtlCol="false" tIns="0" lIns="0" bIns="0" rIns="0">
            <a:spAutoFit/>
          </a:bodyPr>
          <a:lstStyle/>
          <a:p>
            <a:pPr algn="l">
              <a:lnSpc>
                <a:spcPts val="5583"/>
              </a:lnSpc>
            </a:pPr>
            <a:r>
              <a:rPr lang="en-US" sz="3602" b="true">
                <a:solidFill>
                  <a:srgbClr val="090147"/>
                </a:solidFill>
                <a:latin typeface="Poppins Bold"/>
                <a:ea typeface="Poppins Bold"/>
                <a:cs typeface="Poppins Bold"/>
                <a:sym typeface="Poppins Bold"/>
              </a:rPr>
              <a:t>Interpretation of Findings</a:t>
            </a:r>
          </a:p>
        </p:txBody>
      </p:sp>
      <p:sp>
        <p:nvSpPr>
          <p:cNvPr name="TextBox 3" id="3"/>
          <p:cNvSpPr txBox="true"/>
          <p:nvPr/>
        </p:nvSpPr>
        <p:spPr>
          <a:xfrm rot="0">
            <a:off x="1028700" y="2808867"/>
            <a:ext cx="16230600" cy="5247094"/>
          </a:xfrm>
          <a:prstGeom prst="rect">
            <a:avLst/>
          </a:prstGeom>
        </p:spPr>
        <p:txBody>
          <a:bodyPr anchor="t" rtlCol="false" tIns="0" lIns="0" bIns="0" rIns="0">
            <a:spAutoFit/>
          </a:bodyPr>
          <a:lstStyle/>
          <a:p>
            <a:pPr algn="l" marL="0" indent="0" lvl="0">
              <a:lnSpc>
                <a:spcPts val="5972"/>
              </a:lnSpc>
              <a:spcBef>
                <a:spcPct val="0"/>
              </a:spcBef>
            </a:pPr>
            <a:r>
              <a:rPr lang="en-US" sz="3512">
                <a:solidFill>
                  <a:srgbClr val="090147">
                    <a:alpha val="71765"/>
                  </a:srgbClr>
                </a:solidFill>
                <a:latin typeface="Poppins"/>
                <a:ea typeface="Poppins"/>
                <a:cs typeface="Poppins"/>
                <a:sym typeface="Poppins"/>
              </a:rPr>
              <a:t>The analysis confirms that this sample of Zeus relies heavily on stealth rather than brute force. By using a legitimate Adobe installer as a decoy and sideloading a malicious DLL, it bypasses static antivirus scanners that may whitelist the Adobe executabl</a:t>
            </a:r>
            <a:r>
              <a:rPr lang="en-US" sz="3512" strike="noStrike" u="none">
                <a:solidFill>
                  <a:srgbClr val="090147">
                    <a:alpha val="71765"/>
                  </a:srgbClr>
                </a:solidFill>
                <a:latin typeface="Poppins"/>
                <a:ea typeface="Poppins"/>
                <a:cs typeface="Poppins"/>
                <a:sym typeface="Poppins"/>
              </a:rPr>
              <a:t>e. The netw</a:t>
            </a:r>
            <a:r>
              <a:rPr lang="en-US" sz="3512" strike="noStrike" u="none">
                <a:solidFill>
                  <a:srgbClr val="090147">
                    <a:alpha val="71765"/>
                  </a:srgbClr>
                </a:solidFill>
                <a:latin typeface="Poppins"/>
                <a:ea typeface="Poppins"/>
                <a:cs typeface="Poppins"/>
                <a:sym typeface="Poppins"/>
              </a:rPr>
              <a:t>ork behavior confirms it is an "Info Stealer," verifying the host's location before establishing a connection to the C2 server to offload stolen data.</a:t>
            </a:r>
          </a:p>
          <a:p>
            <a:pPr algn="l">
              <a:lnSpc>
                <a:spcPts val="5972"/>
              </a:lnSpc>
              <a:spcBef>
                <a:spcPct val="0"/>
              </a:spcBef>
            </a:pPr>
          </a:p>
        </p:txBody>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10601" y="0"/>
            <a:ext cx="8666798" cy="10287000"/>
          </a:xfrm>
          <a:custGeom>
            <a:avLst/>
            <a:gdLst/>
            <a:ahLst/>
            <a:cxnLst/>
            <a:rect r="r" b="b" t="t" l="l"/>
            <a:pathLst>
              <a:path h="10287000" w="8666798">
                <a:moveTo>
                  <a:pt x="0" y="0"/>
                </a:moveTo>
                <a:lnTo>
                  <a:pt x="8666798" y="0"/>
                </a:lnTo>
                <a:lnTo>
                  <a:pt x="8666798" y="10287000"/>
                </a:lnTo>
                <a:lnTo>
                  <a:pt x="0" y="10287000"/>
                </a:lnTo>
                <a:lnTo>
                  <a:pt x="0" y="0"/>
                </a:lnTo>
                <a:close/>
              </a:path>
            </a:pathLst>
          </a:custGeom>
          <a:blipFill>
            <a:blip r:embed="rId2"/>
            <a:stretch>
              <a:fillRect l="0" t="0" r="0" b="0"/>
            </a:stretch>
          </a:blipFill>
        </p:spPr>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537" y="-1910016"/>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265758" y="-275269"/>
            <a:ext cx="3436902" cy="2280853"/>
          </a:xfrm>
          <a:custGeom>
            <a:avLst/>
            <a:gdLst/>
            <a:ahLst/>
            <a:cxnLst/>
            <a:rect r="r" b="b" t="t" l="l"/>
            <a:pathLst>
              <a:path h="2280853" w="3436902">
                <a:moveTo>
                  <a:pt x="3436902" y="0"/>
                </a:moveTo>
                <a:lnTo>
                  <a:pt x="0" y="0"/>
                </a:lnTo>
                <a:lnTo>
                  <a:pt x="0" y="2280853"/>
                </a:lnTo>
                <a:lnTo>
                  <a:pt x="3436902" y="2280853"/>
                </a:lnTo>
                <a:lnTo>
                  <a:pt x="34369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328393" y="2253164"/>
            <a:ext cx="8930907" cy="7028624"/>
          </a:xfrm>
          <a:custGeom>
            <a:avLst/>
            <a:gdLst/>
            <a:ahLst/>
            <a:cxnLst/>
            <a:rect r="r" b="b" t="t" l="l"/>
            <a:pathLst>
              <a:path h="7028624" w="8930907">
                <a:moveTo>
                  <a:pt x="0" y="0"/>
                </a:moveTo>
                <a:lnTo>
                  <a:pt x="8930907" y="0"/>
                </a:lnTo>
                <a:lnTo>
                  <a:pt x="8930907" y="7028624"/>
                </a:lnTo>
                <a:lnTo>
                  <a:pt x="0" y="7028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392559" y="4628892"/>
            <a:ext cx="3340243" cy="1133991"/>
          </a:xfrm>
          <a:prstGeom prst="rect">
            <a:avLst/>
          </a:prstGeom>
        </p:spPr>
        <p:txBody>
          <a:bodyPr anchor="t" rtlCol="false" tIns="0" lIns="0" bIns="0" rIns="0">
            <a:spAutoFit/>
          </a:bodyPr>
          <a:lstStyle/>
          <a:p>
            <a:pPr algn="l" marL="0" indent="0" lvl="0">
              <a:lnSpc>
                <a:spcPts val="7816"/>
              </a:lnSpc>
              <a:spcBef>
                <a:spcPct val="0"/>
              </a:spcBef>
            </a:pPr>
            <a:r>
              <a:rPr lang="en-US" b="true" sz="8141" spc="-415">
                <a:solidFill>
                  <a:srgbClr val="FD696E"/>
                </a:solidFill>
                <a:latin typeface="Poppins Bold"/>
                <a:ea typeface="Poppins Bold"/>
                <a:cs typeface="Poppins Bold"/>
                <a:sym typeface="Poppins Bold"/>
              </a:rPr>
              <a:t>Q&amp;A ?</a:t>
            </a:r>
          </a:p>
        </p:txBody>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05869" y="2793733"/>
            <a:ext cx="13876262" cy="2551660"/>
          </a:xfrm>
          <a:prstGeom prst="rect">
            <a:avLst/>
          </a:prstGeom>
        </p:spPr>
        <p:txBody>
          <a:bodyPr anchor="t" rtlCol="false" tIns="0" lIns="0" bIns="0" rIns="0">
            <a:spAutoFit/>
          </a:bodyPr>
          <a:lstStyle/>
          <a:p>
            <a:pPr algn="ctr">
              <a:lnSpc>
                <a:spcPts val="17667"/>
              </a:lnSpc>
            </a:pPr>
            <a:r>
              <a:rPr lang="en-US" b="true" sz="18403" spc="-938">
                <a:solidFill>
                  <a:srgbClr val="FFFFFF"/>
                </a:solidFill>
                <a:latin typeface="Poppins Bold"/>
                <a:ea typeface="Poppins Bold"/>
                <a:cs typeface="Poppins Bold"/>
                <a:sym typeface="Poppins Bold"/>
              </a:rPr>
              <a:t>Thank You</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sp>
        <p:nvSpPr>
          <p:cNvPr name="TextBox 8" id="8"/>
          <p:cNvSpPr txBox="true"/>
          <p:nvPr/>
        </p:nvSpPr>
        <p:spPr>
          <a:xfrm rot="0">
            <a:off x="3837276" y="5479023"/>
            <a:ext cx="10613448" cy="1632061"/>
          </a:xfrm>
          <a:prstGeom prst="rect">
            <a:avLst/>
          </a:prstGeom>
        </p:spPr>
        <p:txBody>
          <a:bodyPr anchor="t" rtlCol="false" tIns="0" lIns="0" bIns="0" rIns="0">
            <a:spAutoFit/>
          </a:bodyPr>
          <a:lstStyle/>
          <a:p>
            <a:pPr algn="ctr">
              <a:lnSpc>
                <a:spcPts val="11202"/>
              </a:lnSpc>
            </a:pPr>
            <a:r>
              <a:rPr lang="en-US" b="true" sz="11669" spc="-595">
                <a:solidFill>
                  <a:srgbClr val="FD696E"/>
                </a:solidFill>
                <a:latin typeface="Poppins Bold"/>
                <a:ea typeface="Poppins Bold"/>
                <a:cs typeface="Poppins Bold"/>
                <a:sym typeface="Poppins Bold"/>
              </a:rPr>
              <a:t>For Attention</a:t>
            </a:r>
          </a:p>
        </p:txBody>
      </p:sp>
      <p:grpSp>
        <p:nvGrpSpPr>
          <p:cNvPr name="Group 9" id="9"/>
          <p:cNvGrpSpPr/>
          <p:nvPr/>
        </p:nvGrpSpPr>
        <p:grpSpPr>
          <a:xfrm rot="0">
            <a:off x="14240078" y="7557192"/>
            <a:ext cx="6038444" cy="60384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2" id="12"/>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525154" y="289896"/>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11721" y="2065652"/>
            <a:ext cx="17524775" cy="6553496"/>
          </a:xfrm>
          <a:custGeom>
            <a:avLst/>
            <a:gdLst/>
            <a:ahLst/>
            <a:cxnLst/>
            <a:rect r="r" b="b" t="t" l="l"/>
            <a:pathLst>
              <a:path h="6553496" w="17524775">
                <a:moveTo>
                  <a:pt x="0" y="0"/>
                </a:moveTo>
                <a:lnTo>
                  <a:pt x="17524775" y="0"/>
                </a:lnTo>
                <a:lnTo>
                  <a:pt x="17524775" y="6553496"/>
                </a:lnTo>
                <a:lnTo>
                  <a:pt x="0" y="6553496"/>
                </a:lnTo>
                <a:lnTo>
                  <a:pt x="0" y="0"/>
                </a:lnTo>
                <a:close/>
              </a:path>
            </a:pathLst>
          </a:custGeom>
          <a:blipFill>
            <a:blip r:embed="rId6"/>
            <a:stretch>
              <a:fillRect l="0" t="0" r="-4503" b="-3363"/>
            </a:stretch>
          </a:blipFill>
        </p:spPr>
      </p:sp>
      <p:sp>
        <p:nvSpPr>
          <p:cNvPr name="TextBox 8" id="8"/>
          <p:cNvSpPr txBox="true"/>
          <p:nvPr/>
        </p:nvSpPr>
        <p:spPr>
          <a:xfrm rot="0">
            <a:off x="311721" y="385146"/>
            <a:ext cx="13542236" cy="1873275"/>
          </a:xfrm>
          <a:prstGeom prst="rect">
            <a:avLst/>
          </a:prstGeom>
        </p:spPr>
        <p:txBody>
          <a:bodyPr anchor="t" rtlCol="false" tIns="0" lIns="0" bIns="0" rIns="0">
            <a:spAutoFit/>
          </a:bodyPr>
          <a:lstStyle/>
          <a:p>
            <a:pPr algn="l">
              <a:lnSpc>
                <a:spcPts val="6934"/>
              </a:lnSpc>
            </a:pPr>
            <a:r>
              <a:rPr lang="en-US" sz="7223" spc="-368" b="true">
                <a:solidFill>
                  <a:srgbClr val="FD696E"/>
                </a:solidFill>
                <a:latin typeface="Poppins Bold"/>
                <a:ea typeface="Poppins Bold"/>
                <a:cs typeface="Poppins Bold"/>
                <a:sym typeface="Poppins Bold"/>
              </a:rPr>
              <a:t>Experiment Design</a:t>
            </a:r>
            <a:r>
              <a:rPr lang="en-US" sz="7223" spc="-368" b="true">
                <a:solidFill>
                  <a:srgbClr val="FD696E"/>
                </a:solidFill>
                <a:latin typeface="Poppins Bold"/>
                <a:ea typeface="Poppins Bold"/>
                <a:cs typeface="Poppins Bold"/>
                <a:sym typeface="Poppins Bold"/>
              </a:rPr>
              <a:t>​</a:t>
            </a:r>
          </a:p>
          <a:p>
            <a:pPr algn="l" marL="0" indent="0" lvl="0">
              <a:lnSpc>
                <a:spcPts val="6934"/>
              </a:lnSpc>
              <a:spcBef>
                <a:spcPct val="0"/>
              </a:spcBef>
            </a:pPr>
            <a:r>
              <a:rPr lang="en-US" b="true" sz="7223" spc="-368">
                <a:solidFill>
                  <a:srgbClr val="FD696E"/>
                </a:solidFill>
                <a:latin typeface="Poppins Bold"/>
                <a:ea typeface="Poppins Bold"/>
                <a:cs typeface="Poppins Bold"/>
                <a:sym typeface="Poppins Bold"/>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76597" y="2853321"/>
            <a:ext cx="14405535" cy="4400843"/>
          </a:xfrm>
          <a:prstGeom prst="rect">
            <a:avLst/>
          </a:prstGeom>
        </p:spPr>
        <p:txBody>
          <a:bodyPr anchor="t" rtlCol="false" tIns="0" lIns="0" bIns="0" rIns="0">
            <a:spAutoFit/>
          </a:bodyPr>
          <a:lstStyle/>
          <a:p>
            <a:pPr algn="ctr">
              <a:lnSpc>
                <a:spcPts val="16249"/>
              </a:lnSpc>
            </a:pPr>
            <a:r>
              <a:rPr lang="en-US" b="true" sz="16926" spc="-863">
                <a:solidFill>
                  <a:srgbClr val="FFFFFF"/>
                </a:solidFill>
                <a:latin typeface="Poppins Bold"/>
                <a:ea typeface="Poppins Bold"/>
                <a:cs typeface="Poppins Bold"/>
                <a:sym typeface="Poppins Bold"/>
              </a:rPr>
              <a:t> Normal Deletion</a:t>
            </a:r>
            <a:r>
              <a:rPr lang="en-US" b="true" sz="16926" spc="-863">
                <a:solidFill>
                  <a:srgbClr val="FFFFFF"/>
                </a:solidFill>
                <a:latin typeface="Poppins Bold"/>
                <a:ea typeface="Poppins Bold"/>
                <a:cs typeface="Poppins Bold"/>
                <a:sym typeface="Poppins Bold"/>
              </a:rPr>
              <a:t>​</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430297" y="280101"/>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53226" y="1150078"/>
            <a:ext cx="7435089" cy="1606176"/>
          </a:xfrm>
          <a:prstGeom prst="rect">
            <a:avLst/>
          </a:prstGeom>
        </p:spPr>
        <p:txBody>
          <a:bodyPr anchor="t" rtlCol="false" tIns="0" lIns="0" bIns="0" rIns="0">
            <a:spAutoFit/>
          </a:bodyPr>
          <a:lstStyle/>
          <a:p>
            <a:pPr algn="l" marL="0" indent="0" lvl="0">
              <a:lnSpc>
                <a:spcPts val="11155"/>
              </a:lnSpc>
              <a:spcBef>
                <a:spcPct val="0"/>
              </a:spcBef>
            </a:pPr>
            <a:r>
              <a:rPr lang="en-US" b="true" sz="11620" spc="-592">
                <a:solidFill>
                  <a:srgbClr val="FD696E"/>
                </a:solidFill>
                <a:latin typeface="Poppins Bold"/>
                <a:ea typeface="Poppins Bold"/>
                <a:cs typeface="Poppins Bold"/>
                <a:sym typeface="Poppins Bold"/>
              </a:rPr>
              <a:t>Scenario 1</a:t>
            </a:r>
            <a:r>
              <a:rPr lang="en-US" b="true" sz="11620" spc="-592">
                <a:solidFill>
                  <a:srgbClr val="FD696E"/>
                </a:solidFill>
                <a:latin typeface="Poppins Bold"/>
                <a:ea typeface="Poppins Bold"/>
                <a:cs typeface="Poppins Bold"/>
                <a:sym typeface="Poppins Bold"/>
              </a:rPr>
              <a:t>​</a:t>
            </a:r>
          </a:p>
        </p:txBody>
      </p:sp>
      <p:sp>
        <p:nvSpPr>
          <p:cNvPr name="TextBox 8" id="8"/>
          <p:cNvSpPr txBox="true"/>
          <p:nvPr/>
        </p:nvSpPr>
        <p:spPr>
          <a:xfrm rot="0">
            <a:off x="553226" y="3207466"/>
            <a:ext cx="7446288" cy="7561262"/>
          </a:xfrm>
          <a:prstGeom prst="rect">
            <a:avLst/>
          </a:prstGeom>
        </p:spPr>
        <p:txBody>
          <a:bodyPr anchor="t" rtlCol="false" tIns="0" lIns="0" bIns="0" rIns="0">
            <a:spAutoFit/>
          </a:bodyPr>
          <a:lstStyle/>
          <a:p>
            <a:pPr algn="l">
              <a:lnSpc>
                <a:spcPts val="6927"/>
              </a:lnSpc>
            </a:pPr>
            <a:r>
              <a:rPr lang="en-US" sz="4075" b="true">
                <a:solidFill>
                  <a:srgbClr val="090147">
                    <a:alpha val="71765"/>
                  </a:srgbClr>
                </a:solidFill>
                <a:latin typeface="Poppins Bold"/>
                <a:ea typeface="Poppins Bold"/>
                <a:cs typeface="Poppins Bold"/>
                <a:sym typeface="Poppins Bold"/>
              </a:rPr>
              <a:t>Procedure:</a:t>
            </a:r>
            <a:r>
              <a:rPr lang="en-US" sz="4075">
                <a:solidFill>
                  <a:srgbClr val="090147">
                    <a:alpha val="71765"/>
                  </a:srgbClr>
                </a:solidFill>
                <a:latin typeface="Poppins"/>
                <a:ea typeface="Poppins"/>
                <a:cs typeface="Poppins"/>
                <a:sym typeface="Poppins"/>
              </a:rPr>
              <a:t>​</a:t>
            </a:r>
          </a:p>
          <a:p>
            <a:pPr algn="l" marL="750257" indent="-375128" lvl="1">
              <a:lnSpc>
                <a:spcPts val="5907"/>
              </a:lnSpc>
              <a:buFont typeface="Arial"/>
              <a:buChar char="•"/>
            </a:pPr>
            <a:r>
              <a:rPr lang="en-US" sz="3475">
                <a:solidFill>
                  <a:srgbClr val="090147">
                    <a:alpha val="71765"/>
                  </a:srgbClr>
                </a:solidFill>
                <a:latin typeface="Poppins"/>
                <a:ea typeface="Poppins"/>
                <a:cs typeface="Poppins"/>
                <a:sym typeface="Poppins"/>
              </a:rPr>
              <a:t>Copy dataset​</a:t>
            </a:r>
          </a:p>
          <a:p>
            <a:pPr algn="l" marL="750257" indent="-375128" lvl="1">
              <a:lnSpc>
                <a:spcPts val="5907"/>
              </a:lnSpc>
              <a:buFont typeface="Arial"/>
              <a:buChar char="•"/>
            </a:pPr>
            <a:r>
              <a:rPr lang="en-US" sz="3475">
                <a:solidFill>
                  <a:srgbClr val="090147">
                    <a:alpha val="71765"/>
                  </a:srgbClr>
                </a:solidFill>
                <a:latin typeface="Poppins"/>
                <a:ea typeface="Poppins"/>
                <a:cs typeface="Poppins"/>
                <a:sym typeface="Poppins"/>
              </a:rPr>
              <a:t>Delete using Shift + Delete​</a:t>
            </a:r>
          </a:p>
          <a:p>
            <a:pPr algn="l" marL="750257" indent="-375128" lvl="1">
              <a:lnSpc>
                <a:spcPts val="5907"/>
              </a:lnSpc>
              <a:buFont typeface="Arial"/>
              <a:buChar char="•"/>
            </a:pPr>
            <a:r>
              <a:rPr lang="en-US" sz="3475">
                <a:solidFill>
                  <a:srgbClr val="090147">
                    <a:alpha val="71765"/>
                  </a:srgbClr>
                </a:solidFill>
                <a:latin typeface="Poppins"/>
                <a:ea typeface="Poppins"/>
                <a:cs typeface="Poppins"/>
                <a:sym typeface="Poppins"/>
              </a:rPr>
              <a:t>Carve free space with PhotoRec​</a:t>
            </a:r>
          </a:p>
          <a:p>
            <a:pPr algn="l" marL="750257" indent="-375128" lvl="1">
              <a:lnSpc>
                <a:spcPts val="5907"/>
              </a:lnSpc>
              <a:buFont typeface="Arial"/>
              <a:buChar char="•"/>
            </a:pPr>
            <a:r>
              <a:rPr lang="en-US" sz="3475">
                <a:solidFill>
                  <a:srgbClr val="090147">
                    <a:alpha val="71765"/>
                  </a:srgbClr>
                </a:solidFill>
                <a:latin typeface="Poppins"/>
                <a:ea typeface="Poppins"/>
                <a:cs typeface="Poppins"/>
                <a:sym typeface="Poppins"/>
              </a:rPr>
              <a:t>Recover and hash-verify files​</a:t>
            </a:r>
          </a:p>
          <a:p>
            <a:pPr algn="l">
              <a:lnSpc>
                <a:spcPts val="5907"/>
              </a:lnSpc>
            </a:pPr>
            <a:r>
              <a:rPr lang="en-US" sz="3475">
                <a:solidFill>
                  <a:srgbClr val="090147">
                    <a:alpha val="71765"/>
                  </a:srgbClr>
                </a:solidFill>
                <a:latin typeface="Poppins"/>
                <a:ea typeface="Poppins"/>
                <a:cs typeface="Poppins"/>
                <a:sym typeface="Poppins"/>
              </a:rPr>
              <a:t>​</a:t>
            </a:r>
          </a:p>
          <a:p>
            <a:pPr algn="l">
              <a:lnSpc>
                <a:spcPts val="5907"/>
              </a:lnSpc>
            </a:pPr>
          </a:p>
          <a:p>
            <a:pPr algn="l">
              <a:lnSpc>
                <a:spcPts val="5907"/>
              </a:lnSpc>
            </a:pPr>
            <a:r>
              <a:rPr lang="en-US" sz="3475">
                <a:solidFill>
                  <a:srgbClr val="090147">
                    <a:alpha val="71765"/>
                  </a:srgbClr>
                </a:solidFill>
                <a:latin typeface="Poppins"/>
                <a:ea typeface="Poppins"/>
                <a:cs typeface="Poppins"/>
                <a:sym typeface="Poppins"/>
              </a:rPr>
              <a:t>​</a:t>
            </a:r>
          </a:p>
          <a:p>
            <a:pPr algn="l" marL="0" indent="0" lvl="0">
              <a:lnSpc>
                <a:spcPts val="5907"/>
              </a:lnSpc>
              <a:spcBef>
                <a:spcPct val="0"/>
              </a:spcBef>
            </a:pPr>
          </a:p>
        </p:txBody>
      </p:sp>
      <p:sp>
        <p:nvSpPr>
          <p:cNvPr name="TextBox 9" id="9"/>
          <p:cNvSpPr txBox="true"/>
          <p:nvPr/>
        </p:nvSpPr>
        <p:spPr>
          <a:xfrm rot="0">
            <a:off x="8182917" y="3295672"/>
            <a:ext cx="7429837" cy="3811487"/>
          </a:xfrm>
          <a:prstGeom prst="rect">
            <a:avLst/>
          </a:prstGeom>
        </p:spPr>
        <p:txBody>
          <a:bodyPr anchor="t" rtlCol="false" tIns="0" lIns="0" bIns="0" rIns="0">
            <a:spAutoFit/>
          </a:bodyPr>
          <a:lstStyle/>
          <a:p>
            <a:pPr algn="l">
              <a:lnSpc>
                <a:spcPts val="6845"/>
              </a:lnSpc>
            </a:pPr>
            <a:r>
              <a:rPr lang="en-US" sz="4026" b="true">
                <a:solidFill>
                  <a:srgbClr val="090147">
                    <a:alpha val="71765"/>
                  </a:srgbClr>
                </a:solidFill>
                <a:latin typeface="Poppins Bold"/>
                <a:ea typeface="Poppins Bold"/>
                <a:cs typeface="Poppins Bold"/>
                <a:sym typeface="Poppins Bold"/>
              </a:rPr>
              <a:t>Findings:</a:t>
            </a:r>
            <a:r>
              <a:rPr lang="en-US" sz="4026">
                <a:solidFill>
                  <a:srgbClr val="090147">
                    <a:alpha val="71765"/>
                  </a:srgbClr>
                </a:solidFill>
                <a:latin typeface="Poppins"/>
                <a:ea typeface="Poppins"/>
                <a:cs typeface="Poppins"/>
                <a:sym typeface="Poppins"/>
              </a:rPr>
              <a:t>​</a:t>
            </a:r>
          </a:p>
          <a:p>
            <a:pPr algn="l" marL="761389" indent="-380695" lvl="1">
              <a:lnSpc>
                <a:spcPts val="5995"/>
              </a:lnSpc>
              <a:buFont typeface="Arial"/>
              <a:buChar char="•"/>
            </a:pPr>
            <a:r>
              <a:rPr lang="en-US" sz="3526">
                <a:solidFill>
                  <a:srgbClr val="090147">
                    <a:alpha val="71765"/>
                  </a:srgbClr>
                </a:solidFill>
                <a:latin typeface="Poppins"/>
                <a:ea typeface="Poppins"/>
                <a:cs typeface="Poppins"/>
                <a:sym typeface="Poppins"/>
              </a:rPr>
              <a:t>100% recovery​</a:t>
            </a:r>
          </a:p>
          <a:p>
            <a:pPr algn="l" marL="739800" indent="-369900" lvl="1">
              <a:lnSpc>
                <a:spcPts val="5825"/>
              </a:lnSpc>
              <a:buFont typeface="Arial"/>
              <a:buChar char="•"/>
            </a:pPr>
            <a:r>
              <a:rPr lang="en-US" sz="3426">
                <a:solidFill>
                  <a:srgbClr val="090147">
                    <a:alpha val="71765"/>
                  </a:srgbClr>
                </a:solidFill>
                <a:latin typeface="Poppins"/>
                <a:ea typeface="Poppins"/>
                <a:cs typeface="Poppins"/>
                <a:sym typeface="Poppins"/>
              </a:rPr>
              <a:t>All files intact​</a:t>
            </a:r>
          </a:p>
          <a:p>
            <a:pPr algn="l" marL="739800" indent="-369900" lvl="1">
              <a:lnSpc>
                <a:spcPts val="5825"/>
              </a:lnSpc>
              <a:buFont typeface="Arial"/>
              <a:buChar char="•"/>
            </a:pPr>
            <a:r>
              <a:rPr lang="en-US" sz="3426">
                <a:solidFill>
                  <a:srgbClr val="090147">
                    <a:alpha val="71765"/>
                  </a:srgbClr>
                </a:solidFill>
                <a:latin typeface="Poppins"/>
                <a:ea typeface="Poppins"/>
                <a:cs typeface="Poppins"/>
                <a:sym typeface="Poppins"/>
              </a:rPr>
              <a:t>Hashes matched originals​</a:t>
            </a:r>
          </a:p>
          <a:p>
            <a:pPr algn="l" marL="0" indent="0" lvl="0">
              <a:lnSpc>
                <a:spcPts val="5825"/>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430297" y="280101"/>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12702" y="1710593"/>
            <a:ext cx="13862927" cy="7547707"/>
          </a:xfrm>
          <a:custGeom>
            <a:avLst/>
            <a:gdLst/>
            <a:ahLst/>
            <a:cxnLst/>
            <a:rect r="r" b="b" t="t" l="l"/>
            <a:pathLst>
              <a:path h="7547707" w="13862927">
                <a:moveTo>
                  <a:pt x="0" y="0"/>
                </a:moveTo>
                <a:lnTo>
                  <a:pt x="13862926" y="0"/>
                </a:lnTo>
                <a:lnTo>
                  <a:pt x="13862926" y="7547707"/>
                </a:lnTo>
                <a:lnTo>
                  <a:pt x="0" y="7547707"/>
                </a:lnTo>
                <a:lnTo>
                  <a:pt x="0" y="0"/>
                </a:lnTo>
                <a:close/>
              </a:path>
            </a:pathLst>
          </a:custGeom>
          <a:blipFill>
            <a:blip r:embed="rId6"/>
            <a:stretch>
              <a:fillRect l="0" t="0" r="0" b="0"/>
            </a:stretch>
          </a:blipFill>
        </p:spPr>
      </p:sp>
      <p:sp>
        <p:nvSpPr>
          <p:cNvPr name="TextBox 8" id="8"/>
          <p:cNvSpPr txBox="true"/>
          <p:nvPr/>
        </p:nvSpPr>
        <p:spPr>
          <a:xfrm rot="0">
            <a:off x="712702" y="133350"/>
            <a:ext cx="5858776" cy="1256587"/>
          </a:xfrm>
          <a:prstGeom prst="rect">
            <a:avLst/>
          </a:prstGeom>
        </p:spPr>
        <p:txBody>
          <a:bodyPr anchor="t" rtlCol="false" tIns="0" lIns="0" bIns="0" rIns="0">
            <a:spAutoFit/>
          </a:bodyPr>
          <a:lstStyle/>
          <a:p>
            <a:pPr algn="l" marL="0" indent="0" lvl="0">
              <a:lnSpc>
                <a:spcPts val="8790"/>
              </a:lnSpc>
              <a:spcBef>
                <a:spcPct val="0"/>
              </a:spcBef>
            </a:pPr>
            <a:r>
              <a:rPr lang="en-US" b="true" sz="9157" spc="-467">
                <a:solidFill>
                  <a:srgbClr val="090147"/>
                </a:solidFill>
                <a:latin typeface="Poppins Bold"/>
                <a:ea typeface="Poppins Bold"/>
                <a:cs typeface="Poppins Bold"/>
                <a:sym typeface="Poppins Bold"/>
              </a:rPr>
              <a:t>Scenario 1</a:t>
            </a:r>
            <a:r>
              <a:rPr lang="en-US" b="true" sz="9157" spc="-467">
                <a:solidFill>
                  <a:srgbClr val="090147"/>
                </a:solidFill>
                <a:latin typeface="Poppins Bold"/>
                <a:ea typeface="Poppins Bold"/>
                <a:cs typeface="Poppins Bold"/>
                <a:sym typeface="Poppins Bold"/>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430297" y="280101"/>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22409" y="2756254"/>
            <a:ext cx="15973482" cy="4747643"/>
          </a:xfrm>
          <a:custGeom>
            <a:avLst/>
            <a:gdLst/>
            <a:ahLst/>
            <a:cxnLst/>
            <a:rect r="r" b="b" t="t" l="l"/>
            <a:pathLst>
              <a:path h="4747643" w="15973482">
                <a:moveTo>
                  <a:pt x="0" y="0"/>
                </a:moveTo>
                <a:lnTo>
                  <a:pt x="15973482" y="0"/>
                </a:lnTo>
                <a:lnTo>
                  <a:pt x="15973482" y="4747643"/>
                </a:lnTo>
                <a:lnTo>
                  <a:pt x="0" y="4747643"/>
                </a:lnTo>
                <a:lnTo>
                  <a:pt x="0" y="0"/>
                </a:lnTo>
                <a:close/>
              </a:path>
            </a:pathLst>
          </a:custGeom>
          <a:blipFill>
            <a:blip r:embed="rId6"/>
            <a:stretch>
              <a:fillRect l="0" t="-2038" r="-22598" b="-27980"/>
            </a:stretch>
          </a:blipFill>
        </p:spPr>
      </p:sp>
      <p:sp>
        <p:nvSpPr>
          <p:cNvPr name="TextBox 8" id="8"/>
          <p:cNvSpPr txBox="true"/>
          <p:nvPr/>
        </p:nvSpPr>
        <p:spPr>
          <a:xfrm rot="0">
            <a:off x="712702" y="133350"/>
            <a:ext cx="5858776" cy="1256587"/>
          </a:xfrm>
          <a:prstGeom prst="rect">
            <a:avLst/>
          </a:prstGeom>
        </p:spPr>
        <p:txBody>
          <a:bodyPr anchor="t" rtlCol="false" tIns="0" lIns="0" bIns="0" rIns="0">
            <a:spAutoFit/>
          </a:bodyPr>
          <a:lstStyle/>
          <a:p>
            <a:pPr algn="l" marL="0" indent="0" lvl="0">
              <a:lnSpc>
                <a:spcPts val="8790"/>
              </a:lnSpc>
              <a:spcBef>
                <a:spcPct val="0"/>
              </a:spcBef>
            </a:pPr>
            <a:r>
              <a:rPr lang="en-US" b="true" sz="9157" spc="-467">
                <a:solidFill>
                  <a:srgbClr val="090147"/>
                </a:solidFill>
                <a:latin typeface="Poppins Bold"/>
                <a:ea typeface="Poppins Bold"/>
                <a:cs typeface="Poppins Bold"/>
                <a:sym typeface="Poppins Bold"/>
              </a:rPr>
              <a:t>Scenario 1</a:t>
            </a:r>
            <a:r>
              <a:rPr lang="en-US" b="true" sz="9157" spc="-467">
                <a:solidFill>
                  <a:srgbClr val="090147"/>
                </a:solidFill>
                <a:latin typeface="Poppins Bold"/>
                <a:ea typeface="Poppins Bold"/>
                <a:cs typeface="Poppins Bold"/>
                <a:sym typeface="Poppins Bold"/>
              </a:rPr>
              <a:t>​</a:t>
            </a:r>
          </a:p>
        </p:txBody>
      </p:sp>
      <p:grpSp>
        <p:nvGrpSpPr>
          <p:cNvPr name="Group 9" id="9"/>
          <p:cNvGrpSpPr/>
          <p:nvPr/>
        </p:nvGrpSpPr>
        <p:grpSpPr>
          <a:xfrm rot="0">
            <a:off x="-830348" y="8389073"/>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53953" y="2591560"/>
            <a:ext cx="15237514" cy="4658688"/>
          </a:xfrm>
          <a:prstGeom prst="rect">
            <a:avLst/>
          </a:prstGeom>
        </p:spPr>
        <p:txBody>
          <a:bodyPr anchor="t" rtlCol="false" tIns="0" lIns="0" bIns="0" rIns="0">
            <a:spAutoFit/>
          </a:bodyPr>
          <a:lstStyle/>
          <a:p>
            <a:pPr algn="ctr">
              <a:lnSpc>
                <a:spcPts val="17187"/>
              </a:lnSpc>
            </a:pPr>
            <a:r>
              <a:rPr lang="en-US" b="true" sz="17903" spc="-913">
                <a:solidFill>
                  <a:srgbClr val="FFFFFF"/>
                </a:solidFill>
                <a:latin typeface="Poppins Bold"/>
                <a:ea typeface="Poppins Bold"/>
                <a:cs typeface="Poppins Bold"/>
                <a:sym typeface="Poppins Bold"/>
              </a:rPr>
              <a:t>Full</a:t>
            </a:r>
          </a:p>
          <a:p>
            <a:pPr algn="ctr">
              <a:lnSpc>
                <a:spcPts val="17187"/>
              </a:lnSpc>
            </a:pPr>
            <a:r>
              <a:rPr lang="en-US" b="true" sz="17903" spc="-913">
                <a:solidFill>
                  <a:srgbClr val="FFFFFF"/>
                </a:solidFill>
                <a:latin typeface="Poppins Bold"/>
                <a:ea typeface="Poppins Bold"/>
                <a:cs typeface="Poppins Bold"/>
                <a:sym typeface="Poppins Bold"/>
              </a:rPr>
              <a:t>Format</a:t>
            </a:r>
            <a:r>
              <a:rPr lang="en-US" b="true" sz="17903" spc="-913">
                <a:solidFill>
                  <a:srgbClr val="FFFFFF"/>
                </a:solidFill>
                <a:latin typeface="Poppins Bold"/>
                <a:ea typeface="Poppins Bold"/>
                <a:cs typeface="Poppins Bold"/>
                <a:sym typeface="Poppins Bold"/>
              </a:rPr>
              <a:t>​</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430297" y="280101"/>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53226" y="1150078"/>
            <a:ext cx="7435089" cy="1606176"/>
          </a:xfrm>
          <a:prstGeom prst="rect">
            <a:avLst/>
          </a:prstGeom>
        </p:spPr>
        <p:txBody>
          <a:bodyPr anchor="t" rtlCol="false" tIns="0" lIns="0" bIns="0" rIns="0">
            <a:spAutoFit/>
          </a:bodyPr>
          <a:lstStyle/>
          <a:p>
            <a:pPr algn="l" marL="0" indent="0" lvl="0">
              <a:lnSpc>
                <a:spcPts val="11155"/>
              </a:lnSpc>
              <a:spcBef>
                <a:spcPct val="0"/>
              </a:spcBef>
            </a:pPr>
            <a:r>
              <a:rPr lang="en-US" b="true" sz="11620" spc="-592">
                <a:solidFill>
                  <a:srgbClr val="FD696E"/>
                </a:solidFill>
                <a:latin typeface="Poppins Bold"/>
                <a:ea typeface="Poppins Bold"/>
                <a:cs typeface="Poppins Bold"/>
                <a:sym typeface="Poppins Bold"/>
              </a:rPr>
              <a:t>Scenario 2</a:t>
            </a:r>
          </a:p>
        </p:txBody>
      </p:sp>
      <p:sp>
        <p:nvSpPr>
          <p:cNvPr name="TextBox 8" id="8"/>
          <p:cNvSpPr txBox="true"/>
          <p:nvPr/>
        </p:nvSpPr>
        <p:spPr>
          <a:xfrm rot="0">
            <a:off x="738133" y="3560670"/>
            <a:ext cx="7446288" cy="6818312"/>
          </a:xfrm>
          <a:prstGeom prst="rect">
            <a:avLst/>
          </a:prstGeom>
        </p:spPr>
        <p:txBody>
          <a:bodyPr anchor="t" rtlCol="false" tIns="0" lIns="0" bIns="0" rIns="0">
            <a:spAutoFit/>
          </a:bodyPr>
          <a:lstStyle/>
          <a:p>
            <a:pPr algn="l">
              <a:lnSpc>
                <a:spcPts val="6927"/>
              </a:lnSpc>
            </a:pPr>
            <a:r>
              <a:rPr lang="en-US" sz="4075" b="true">
                <a:solidFill>
                  <a:srgbClr val="090147">
                    <a:alpha val="71765"/>
                  </a:srgbClr>
                </a:solidFill>
                <a:latin typeface="Poppins Bold"/>
                <a:ea typeface="Poppins Bold"/>
                <a:cs typeface="Poppins Bold"/>
                <a:sym typeface="Poppins Bold"/>
              </a:rPr>
              <a:t>Procedure:</a:t>
            </a:r>
            <a:r>
              <a:rPr lang="en-US" sz="4075">
                <a:solidFill>
                  <a:srgbClr val="090147">
                    <a:alpha val="71765"/>
                  </a:srgbClr>
                </a:solidFill>
                <a:latin typeface="Poppins"/>
                <a:ea typeface="Poppins"/>
                <a:cs typeface="Poppins"/>
                <a:sym typeface="Poppins"/>
              </a:rPr>
              <a:t>​</a:t>
            </a:r>
          </a:p>
          <a:p>
            <a:pPr algn="l" marL="750257" indent="-375128" lvl="1">
              <a:lnSpc>
                <a:spcPts val="5907"/>
              </a:lnSpc>
              <a:buFont typeface="Arial"/>
              <a:buChar char="•"/>
            </a:pPr>
            <a:r>
              <a:rPr lang="en-US" sz="3475">
                <a:solidFill>
                  <a:srgbClr val="090147">
                    <a:alpha val="71765"/>
                  </a:srgbClr>
                </a:solidFill>
                <a:latin typeface="Poppins"/>
                <a:ea typeface="Poppins"/>
                <a:cs typeface="Poppins"/>
                <a:sym typeface="Poppins"/>
              </a:rPr>
              <a:t>P</a:t>
            </a:r>
            <a:r>
              <a:rPr lang="en-US" sz="3475">
                <a:solidFill>
                  <a:srgbClr val="090147">
                    <a:alpha val="71765"/>
                  </a:srgbClr>
                </a:solidFill>
                <a:latin typeface="Poppins"/>
                <a:ea typeface="Poppins"/>
                <a:cs typeface="Poppins"/>
                <a:sym typeface="Poppins"/>
              </a:rPr>
              <a:t>erform full format​</a:t>
            </a:r>
          </a:p>
          <a:p>
            <a:pPr algn="l" marL="750257" indent="-375128" lvl="1">
              <a:lnSpc>
                <a:spcPts val="5907"/>
              </a:lnSpc>
              <a:buFont typeface="Arial"/>
              <a:buChar char="•"/>
            </a:pPr>
            <a:r>
              <a:rPr lang="en-US" sz="3475">
                <a:solidFill>
                  <a:srgbClr val="090147">
                    <a:alpha val="71765"/>
                  </a:srgbClr>
                </a:solidFill>
                <a:latin typeface="Poppins"/>
                <a:ea typeface="Poppins"/>
                <a:cs typeface="Poppins"/>
                <a:sym typeface="Poppins"/>
              </a:rPr>
              <a:t>Run PhotoRec on unallocated space</a:t>
            </a:r>
          </a:p>
          <a:p>
            <a:pPr algn="l">
              <a:lnSpc>
                <a:spcPts val="5907"/>
              </a:lnSpc>
            </a:pPr>
          </a:p>
          <a:p>
            <a:pPr algn="l">
              <a:lnSpc>
                <a:spcPts val="5907"/>
              </a:lnSpc>
            </a:pPr>
            <a:r>
              <a:rPr lang="en-US" sz="3475">
                <a:solidFill>
                  <a:srgbClr val="090147">
                    <a:alpha val="71765"/>
                  </a:srgbClr>
                </a:solidFill>
                <a:latin typeface="Poppins"/>
                <a:ea typeface="Poppins"/>
                <a:cs typeface="Poppins"/>
                <a:sym typeface="Poppins"/>
              </a:rPr>
              <a:t>​</a:t>
            </a:r>
          </a:p>
          <a:p>
            <a:pPr algn="l">
              <a:lnSpc>
                <a:spcPts val="5907"/>
              </a:lnSpc>
            </a:pPr>
          </a:p>
          <a:p>
            <a:pPr algn="l">
              <a:lnSpc>
                <a:spcPts val="5907"/>
              </a:lnSpc>
            </a:pPr>
            <a:r>
              <a:rPr lang="en-US" sz="3475">
                <a:solidFill>
                  <a:srgbClr val="090147">
                    <a:alpha val="71765"/>
                  </a:srgbClr>
                </a:solidFill>
                <a:latin typeface="Poppins"/>
                <a:ea typeface="Poppins"/>
                <a:cs typeface="Poppins"/>
                <a:sym typeface="Poppins"/>
              </a:rPr>
              <a:t>​</a:t>
            </a:r>
          </a:p>
          <a:p>
            <a:pPr algn="l" marL="0" indent="0" lvl="0">
              <a:lnSpc>
                <a:spcPts val="5907"/>
              </a:lnSpc>
              <a:spcBef>
                <a:spcPct val="0"/>
              </a:spcBef>
            </a:pPr>
          </a:p>
        </p:txBody>
      </p:sp>
      <p:sp>
        <p:nvSpPr>
          <p:cNvPr name="TextBox 9" id="9"/>
          <p:cNvSpPr txBox="true"/>
          <p:nvPr/>
        </p:nvSpPr>
        <p:spPr>
          <a:xfrm rot="0">
            <a:off x="8366320" y="3570195"/>
            <a:ext cx="7429837" cy="5335487"/>
          </a:xfrm>
          <a:prstGeom prst="rect">
            <a:avLst/>
          </a:prstGeom>
        </p:spPr>
        <p:txBody>
          <a:bodyPr anchor="t" rtlCol="false" tIns="0" lIns="0" bIns="0" rIns="0">
            <a:spAutoFit/>
          </a:bodyPr>
          <a:lstStyle/>
          <a:p>
            <a:pPr algn="l">
              <a:lnSpc>
                <a:spcPts val="6845"/>
              </a:lnSpc>
            </a:pPr>
            <a:r>
              <a:rPr lang="en-US" sz="4026" b="true">
                <a:solidFill>
                  <a:srgbClr val="090147">
                    <a:alpha val="71765"/>
                  </a:srgbClr>
                </a:solidFill>
                <a:latin typeface="Poppins Bold"/>
                <a:ea typeface="Poppins Bold"/>
                <a:cs typeface="Poppins Bold"/>
                <a:sym typeface="Poppins Bold"/>
              </a:rPr>
              <a:t>Findings:</a:t>
            </a:r>
            <a:r>
              <a:rPr lang="en-US" sz="4026">
                <a:solidFill>
                  <a:srgbClr val="090147">
                    <a:alpha val="71765"/>
                  </a:srgbClr>
                </a:solidFill>
                <a:latin typeface="Poppins"/>
                <a:ea typeface="Poppins"/>
                <a:cs typeface="Poppins"/>
                <a:sym typeface="Poppins"/>
              </a:rPr>
              <a:t>​</a:t>
            </a:r>
          </a:p>
          <a:p>
            <a:pPr algn="l" marL="761389" indent="-380695" lvl="1">
              <a:lnSpc>
                <a:spcPts val="5995"/>
              </a:lnSpc>
              <a:buFont typeface="Arial"/>
              <a:buChar char="•"/>
            </a:pPr>
            <a:r>
              <a:rPr lang="en-US" sz="3526">
                <a:solidFill>
                  <a:srgbClr val="090147">
                    <a:alpha val="71765"/>
                  </a:srgbClr>
                </a:solidFill>
                <a:latin typeface="Poppins"/>
                <a:ea typeface="Poppins"/>
                <a:cs typeface="Poppins"/>
                <a:sym typeface="Poppins"/>
              </a:rPr>
              <a:t>Partial</a:t>
            </a:r>
            <a:r>
              <a:rPr lang="en-US" sz="3526">
                <a:solidFill>
                  <a:srgbClr val="090147">
                    <a:alpha val="71765"/>
                  </a:srgbClr>
                </a:solidFill>
                <a:latin typeface="Poppins"/>
                <a:ea typeface="Poppins"/>
                <a:cs typeface="Poppins"/>
                <a:sym typeface="Poppins"/>
              </a:rPr>
              <a:t> recovery​</a:t>
            </a:r>
          </a:p>
          <a:p>
            <a:pPr algn="l" marL="761389" indent="-380695" lvl="1">
              <a:lnSpc>
                <a:spcPts val="5995"/>
              </a:lnSpc>
              <a:buFont typeface="Arial"/>
              <a:buChar char="•"/>
            </a:pPr>
            <a:r>
              <a:rPr lang="en-US" sz="3526">
                <a:solidFill>
                  <a:srgbClr val="090147">
                    <a:alpha val="71765"/>
                  </a:srgbClr>
                </a:solidFill>
                <a:latin typeface="Poppins"/>
                <a:ea typeface="Poppins"/>
                <a:cs typeface="Poppins"/>
                <a:sym typeface="Poppins"/>
              </a:rPr>
              <a:t>Some</a:t>
            </a:r>
            <a:r>
              <a:rPr lang="en-US" sz="3526">
                <a:solidFill>
                  <a:srgbClr val="090147">
                    <a:alpha val="71765"/>
                  </a:srgbClr>
                </a:solidFill>
                <a:latin typeface="Poppins"/>
                <a:ea typeface="Poppins"/>
                <a:cs typeface="Poppins"/>
                <a:sym typeface="Poppins"/>
              </a:rPr>
              <a:t> files corrupted or lost​</a:t>
            </a:r>
          </a:p>
          <a:p>
            <a:pPr algn="l" marL="761389" indent="-380695" lvl="1">
              <a:lnSpc>
                <a:spcPts val="5995"/>
              </a:lnSpc>
              <a:buFont typeface="Arial"/>
              <a:buChar char="•"/>
            </a:pPr>
            <a:r>
              <a:rPr lang="en-US" sz="3526">
                <a:solidFill>
                  <a:srgbClr val="090147">
                    <a:alpha val="71765"/>
                  </a:srgbClr>
                </a:solidFill>
                <a:latin typeface="Poppins"/>
                <a:ea typeface="Poppins"/>
                <a:cs typeface="Poppins"/>
                <a:sym typeface="Poppins"/>
              </a:rPr>
              <a:t>Met</a:t>
            </a:r>
            <a:r>
              <a:rPr lang="en-US" sz="3526">
                <a:solidFill>
                  <a:srgbClr val="090147">
                    <a:alpha val="71765"/>
                  </a:srgbClr>
                </a:solidFill>
                <a:latin typeface="Poppins"/>
                <a:ea typeface="Poppins"/>
                <a:cs typeface="Poppins"/>
                <a:sym typeface="Poppins"/>
              </a:rPr>
              <a:t>adata destroyed, data remnants preserved</a:t>
            </a:r>
          </a:p>
          <a:p>
            <a:pPr algn="l">
              <a:lnSpc>
                <a:spcPts val="5825"/>
              </a:lnSpc>
            </a:pPr>
          </a:p>
          <a:p>
            <a:pPr algn="l" marL="0" indent="0" lvl="0">
              <a:lnSpc>
                <a:spcPts val="5825"/>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556811" y="151861"/>
            <a:ext cx="3731189" cy="2476153"/>
          </a:xfrm>
          <a:custGeom>
            <a:avLst/>
            <a:gdLst/>
            <a:ahLst/>
            <a:cxnLst/>
            <a:rect r="r" b="b" t="t" l="l"/>
            <a:pathLst>
              <a:path h="2476153" w="3731189">
                <a:moveTo>
                  <a:pt x="3731189" y="0"/>
                </a:moveTo>
                <a:lnTo>
                  <a:pt x="0" y="0"/>
                </a:lnTo>
                <a:lnTo>
                  <a:pt x="0" y="2476152"/>
                </a:lnTo>
                <a:lnTo>
                  <a:pt x="3731189" y="2476152"/>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01380" y="1655109"/>
            <a:ext cx="14767457" cy="7941707"/>
          </a:xfrm>
          <a:custGeom>
            <a:avLst/>
            <a:gdLst/>
            <a:ahLst/>
            <a:cxnLst/>
            <a:rect r="r" b="b" t="t" l="l"/>
            <a:pathLst>
              <a:path h="7941707" w="14767457">
                <a:moveTo>
                  <a:pt x="0" y="0"/>
                </a:moveTo>
                <a:lnTo>
                  <a:pt x="14767457" y="0"/>
                </a:lnTo>
                <a:lnTo>
                  <a:pt x="14767457" y="7941706"/>
                </a:lnTo>
                <a:lnTo>
                  <a:pt x="0" y="7941706"/>
                </a:lnTo>
                <a:lnTo>
                  <a:pt x="0" y="0"/>
                </a:lnTo>
                <a:close/>
              </a:path>
            </a:pathLst>
          </a:custGeom>
          <a:blipFill>
            <a:blip r:embed="rId6"/>
            <a:stretch>
              <a:fillRect l="0" t="0" r="0" b="0"/>
            </a:stretch>
          </a:blipFill>
        </p:spPr>
      </p:sp>
      <p:sp>
        <p:nvSpPr>
          <p:cNvPr name="TextBox 8" id="8"/>
          <p:cNvSpPr txBox="true"/>
          <p:nvPr/>
        </p:nvSpPr>
        <p:spPr>
          <a:xfrm rot="0">
            <a:off x="712702" y="133350"/>
            <a:ext cx="5858776" cy="1256587"/>
          </a:xfrm>
          <a:prstGeom prst="rect">
            <a:avLst/>
          </a:prstGeom>
        </p:spPr>
        <p:txBody>
          <a:bodyPr anchor="t" rtlCol="false" tIns="0" lIns="0" bIns="0" rIns="0">
            <a:spAutoFit/>
          </a:bodyPr>
          <a:lstStyle/>
          <a:p>
            <a:pPr algn="l" marL="0" indent="0" lvl="0">
              <a:lnSpc>
                <a:spcPts val="8790"/>
              </a:lnSpc>
              <a:spcBef>
                <a:spcPct val="0"/>
              </a:spcBef>
            </a:pPr>
            <a:r>
              <a:rPr lang="en-US" b="true" sz="9157" spc="-467">
                <a:solidFill>
                  <a:srgbClr val="090147"/>
                </a:solidFill>
                <a:latin typeface="Poppins Bold"/>
                <a:ea typeface="Poppins Bold"/>
                <a:cs typeface="Poppins Bold"/>
                <a:sym typeface="Poppins Bold"/>
              </a:rPr>
              <a:t>Scenario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89336" y="3710085"/>
            <a:ext cx="3309328" cy="3800840"/>
          </a:xfrm>
          <a:custGeom>
            <a:avLst/>
            <a:gdLst/>
            <a:ahLst/>
            <a:cxnLst/>
            <a:rect r="r" b="b" t="t" l="l"/>
            <a:pathLst>
              <a:path h="3800840" w="3309328">
                <a:moveTo>
                  <a:pt x="0" y="0"/>
                </a:moveTo>
                <a:lnTo>
                  <a:pt x="3309328" y="0"/>
                </a:lnTo>
                <a:lnTo>
                  <a:pt x="3309328" y="3800840"/>
                </a:lnTo>
                <a:lnTo>
                  <a:pt x="0" y="3800840"/>
                </a:lnTo>
                <a:lnTo>
                  <a:pt x="0" y="0"/>
                </a:lnTo>
                <a:close/>
              </a:path>
            </a:pathLst>
          </a:custGeom>
          <a:blipFill>
            <a:blip r:embed="rId2"/>
            <a:stretch>
              <a:fillRect l="0" t="0" r="0" b="-19271"/>
            </a:stretch>
          </a:blipFill>
          <a:ln w="180975" cap="sq">
            <a:solidFill>
              <a:srgbClr val="211D7B"/>
            </a:solidFill>
            <a:prstDash val="solid"/>
            <a:miter/>
          </a:ln>
        </p:spPr>
      </p:sp>
      <p:grpSp>
        <p:nvGrpSpPr>
          <p:cNvPr name="Group 3" id="3"/>
          <p:cNvGrpSpPr/>
          <p:nvPr/>
        </p:nvGrpSpPr>
        <p:grpSpPr>
          <a:xfrm rot="0">
            <a:off x="-1335699" y="-951474"/>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true" flipV="false" rot="-10800000">
            <a:off x="15717799" y="-257617"/>
            <a:ext cx="2943940" cy="1953706"/>
          </a:xfrm>
          <a:custGeom>
            <a:avLst/>
            <a:gdLst/>
            <a:ahLst/>
            <a:cxnLst/>
            <a:rect r="r" b="b" t="t" l="l"/>
            <a:pathLst>
              <a:path h="1953706" w="2943940">
                <a:moveTo>
                  <a:pt x="2943939" y="0"/>
                </a:moveTo>
                <a:lnTo>
                  <a:pt x="0" y="0"/>
                </a:lnTo>
                <a:lnTo>
                  <a:pt x="0" y="1953705"/>
                </a:lnTo>
                <a:lnTo>
                  <a:pt x="2943939" y="1953705"/>
                </a:lnTo>
                <a:lnTo>
                  <a:pt x="294393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26000">
            <a:off x="10949212" y="4308707"/>
            <a:ext cx="3446382" cy="3919553"/>
          </a:xfrm>
          <a:custGeom>
            <a:avLst/>
            <a:gdLst/>
            <a:ahLst/>
            <a:cxnLst/>
            <a:rect r="r" b="b" t="t" l="l"/>
            <a:pathLst>
              <a:path h="3919553" w="3446382">
                <a:moveTo>
                  <a:pt x="139277" y="0"/>
                </a:moveTo>
                <a:lnTo>
                  <a:pt x="3446382" y="121266"/>
                </a:lnTo>
                <a:lnTo>
                  <a:pt x="3307105" y="3919553"/>
                </a:lnTo>
                <a:lnTo>
                  <a:pt x="0" y="3798287"/>
                </a:lnTo>
                <a:lnTo>
                  <a:pt x="139277" y="0"/>
                </a:lnTo>
                <a:close/>
              </a:path>
            </a:pathLst>
          </a:custGeom>
          <a:blipFill>
            <a:blip r:embed="rId5"/>
            <a:stretch>
              <a:fillRect l="-19" t="0" r="-15282" b="-1382"/>
            </a:stretch>
          </a:blipFill>
          <a:ln w="180975" cap="sq">
            <a:solidFill>
              <a:srgbClr val="042C6A"/>
            </a:solidFill>
            <a:prstDash val="solid"/>
            <a:miter/>
          </a:ln>
        </p:spPr>
      </p:sp>
      <p:sp>
        <p:nvSpPr>
          <p:cNvPr name="Freeform 8" id="8"/>
          <p:cNvSpPr/>
          <p:nvPr/>
        </p:nvSpPr>
        <p:spPr>
          <a:xfrm flipH="false" flipV="false" rot="0">
            <a:off x="432530" y="5294608"/>
            <a:ext cx="3309328" cy="3812880"/>
          </a:xfrm>
          <a:custGeom>
            <a:avLst/>
            <a:gdLst/>
            <a:ahLst/>
            <a:cxnLst/>
            <a:rect r="r" b="b" t="t" l="l"/>
            <a:pathLst>
              <a:path h="3812880" w="3309328">
                <a:moveTo>
                  <a:pt x="0" y="0"/>
                </a:moveTo>
                <a:lnTo>
                  <a:pt x="3309328" y="0"/>
                </a:lnTo>
                <a:lnTo>
                  <a:pt x="3309328" y="3812879"/>
                </a:lnTo>
                <a:lnTo>
                  <a:pt x="0" y="3812879"/>
                </a:lnTo>
                <a:lnTo>
                  <a:pt x="0" y="0"/>
                </a:lnTo>
                <a:close/>
              </a:path>
            </a:pathLst>
          </a:custGeom>
          <a:blipFill>
            <a:blip r:embed="rId6"/>
            <a:stretch>
              <a:fillRect l="-15216" t="0" r="0" b="0"/>
            </a:stretch>
          </a:blipFill>
          <a:ln w="180975" cap="sq">
            <a:solidFill>
              <a:srgbClr val="042C6A"/>
            </a:solidFill>
            <a:prstDash val="solid"/>
            <a:miter/>
          </a:ln>
        </p:spPr>
      </p:sp>
      <p:sp>
        <p:nvSpPr>
          <p:cNvPr name="Freeform 9" id="9"/>
          <p:cNvSpPr/>
          <p:nvPr/>
        </p:nvSpPr>
        <p:spPr>
          <a:xfrm flipH="false" flipV="false" rot="0">
            <a:off x="3952215" y="4634536"/>
            <a:ext cx="3326765" cy="3800025"/>
          </a:xfrm>
          <a:custGeom>
            <a:avLst/>
            <a:gdLst/>
            <a:ahLst/>
            <a:cxnLst/>
            <a:rect r="r" b="b" t="t" l="l"/>
            <a:pathLst>
              <a:path h="3800025" w="3326765">
                <a:moveTo>
                  <a:pt x="0" y="0"/>
                </a:moveTo>
                <a:lnTo>
                  <a:pt x="3326764" y="0"/>
                </a:lnTo>
                <a:lnTo>
                  <a:pt x="3326764" y="3800025"/>
                </a:lnTo>
                <a:lnTo>
                  <a:pt x="0" y="3800025"/>
                </a:lnTo>
                <a:lnTo>
                  <a:pt x="0" y="0"/>
                </a:lnTo>
                <a:close/>
              </a:path>
            </a:pathLst>
          </a:custGeom>
          <a:blipFill>
            <a:blip r:embed="rId7"/>
            <a:stretch>
              <a:fillRect l="0" t="-32806" r="-8600" b="-13745"/>
            </a:stretch>
          </a:blipFill>
          <a:ln w="180975" cap="sq">
            <a:solidFill>
              <a:srgbClr val="042C6A"/>
            </a:solidFill>
            <a:prstDash val="solid"/>
            <a:miter/>
          </a:ln>
        </p:spPr>
      </p:sp>
      <p:sp>
        <p:nvSpPr>
          <p:cNvPr name="Freeform 10" id="10"/>
          <p:cNvSpPr/>
          <p:nvPr/>
        </p:nvSpPr>
        <p:spPr>
          <a:xfrm flipH="false" flipV="false" rot="0">
            <a:off x="14546142" y="4976633"/>
            <a:ext cx="3310134" cy="3801865"/>
          </a:xfrm>
          <a:custGeom>
            <a:avLst/>
            <a:gdLst/>
            <a:ahLst/>
            <a:cxnLst/>
            <a:rect r="r" b="b" t="t" l="l"/>
            <a:pathLst>
              <a:path h="3801865" w="3310134">
                <a:moveTo>
                  <a:pt x="0" y="0"/>
                </a:moveTo>
                <a:lnTo>
                  <a:pt x="3310134" y="0"/>
                </a:lnTo>
                <a:lnTo>
                  <a:pt x="3310134" y="3801865"/>
                </a:lnTo>
                <a:lnTo>
                  <a:pt x="0" y="3801865"/>
                </a:lnTo>
                <a:lnTo>
                  <a:pt x="0" y="0"/>
                </a:lnTo>
                <a:close/>
              </a:path>
            </a:pathLst>
          </a:custGeom>
          <a:blipFill>
            <a:blip r:embed="rId8"/>
            <a:stretch>
              <a:fillRect l="-10150" t="0" r="0" b="0"/>
            </a:stretch>
          </a:blipFill>
          <a:ln w="190500" cap="sq">
            <a:solidFill>
              <a:srgbClr val="042C6A"/>
            </a:solidFill>
            <a:prstDash val="solid"/>
            <a:miter/>
          </a:ln>
        </p:spPr>
      </p:sp>
      <p:sp>
        <p:nvSpPr>
          <p:cNvPr name="TextBox 11" id="11"/>
          <p:cNvSpPr txBox="true"/>
          <p:nvPr/>
        </p:nvSpPr>
        <p:spPr>
          <a:xfrm rot="0">
            <a:off x="5365653" y="1131425"/>
            <a:ext cx="7556693" cy="1130861"/>
          </a:xfrm>
          <a:prstGeom prst="rect">
            <a:avLst/>
          </a:prstGeom>
        </p:spPr>
        <p:txBody>
          <a:bodyPr anchor="t" rtlCol="false" tIns="0" lIns="0" bIns="0" rIns="0">
            <a:spAutoFit/>
          </a:bodyPr>
          <a:lstStyle/>
          <a:p>
            <a:pPr algn="l" marL="0" indent="0" lvl="0">
              <a:lnSpc>
                <a:spcPts val="7816"/>
              </a:lnSpc>
              <a:spcBef>
                <a:spcPct val="0"/>
              </a:spcBef>
            </a:pPr>
            <a:r>
              <a:rPr lang="en-US" b="true" sz="8141" spc="-415">
                <a:solidFill>
                  <a:srgbClr val="090147"/>
                </a:solidFill>
                <a:latin typeface="Poppins Bold"/>
                <a:ea typeface="Poppins Bold"/>
                <a:cs typeface="Poppins Bold"/>
                <a:sym typeface="Poppins Bold"/>
              </a:rPr>
              <a:t>Meet The Team</a:t>
            </a:r>
          </a:p>
        </p:txBody>
      </p:sp>
      <p:sp>
        <p:nvSpPr>
          <p:cNvPr name="TextBox 12" id="12"/>
          <p:cNvSpPr txBox="true"/>
          <p:nvPr/>
        </p:nvSpPr>
        <p:spPr>
          <a:xfrm rot="0">
            <a:off x="5037995" y="8899525"/>
            <a:ext cx="1155204" cy="358775"/>
          </a:xfrm>
          <a:prstGeom prst="rect">
            <a:avLst/>
          </a:prstGeom>
        </p:spPr>
        <p:txBody>
          <a:bodyPr anchor="t" rtlCol="false" tIns="0" lIns="0" bIns="0" rIns="0">
            <a:spAutoFit/>
          </a:bodyPr>
          <a:lstStyle/>
          <a:p>
            <a:pPr algn="ctr">
              <a:lnSpc>
                <a:spcPts val="2799"/>
              </a:lnSpc>
              <a:spcBef>
                <a:spcPct val="0"/>
              </a:spcBef>
            </a:pPr>
            <a:r>
              <a:rPr lang="en-US" sz="1999">
                <a:solidFill>
                  <a:srgbClr val="090147"/>
                </a:solidFill>
                <a:latin typeface="Poppins"/>
                <a:ea typeface="Poppins"/>
                <a:cs typeface="Poppins"/>
                <a:sym typeface="Poppins"/>
              </a:rPr>
              <a:t>Elaf Wael</a:t>
            </a:r>
          </a:p>
        </p:txBody>
      </p:sp>
      <p:sp>
        <p:nvSpPr>
          <p:cNvPr name="TextBox 13" id="13"/>
          <p:cNvSpPr txBox="true"/>
          <p:nvPr/>
        </p:nvSpPr>
        <p:spPr>
          <a:xfrm rot="0">
            <a:off x="810438" y="9243543"/>
            <a:ext cx="2549962" cy="358775"/>
          </a:xfrm>
          <a:prstGeom prst="rect">
            <a:avLst/>
          </a:prstGeom>
        </p:spPr>
        <p:txBody>
          <a:bodyPr anchor="t" rtlCol="false" tIns="0" lIns="0" bIns="0" rIns="0">
            <a:spAutoFit/>
          </a:bodyPr>
          <a:lstStyle/>
          <a:p>
            <a:pPr algn="ctr">
              <a:lnSpc>
                <a:spcPts val="2799"/>
              </a:lnSpc>
              <a:spcBef>
                <a:spcPct val="0"/>
              </a:spcBef>
            </a:pPr>
            <a:r>
              <a:rPr lang="en-US" sz="1999">
                <a:solidFill>
                  <a:srgbClr val="090147"/>
                </a:solidFill>
                <a:latin typeface="Poppins"/>
                <a:ea typeface="Poppins"/>
                <a:cs typeface="Poppins"/>
                <a:sym typeface="Poppins"/>
              </a:rPr>
              <a:t>Mariam Ibrahim</a:t>
            </a:r>
          </a:p>
        </p:txBody>
      </p:sp>
      <p:sp>
        <p:nvSpPr>
          <p:cNvPr name="TextBox 14" id="14"/>
          <p:cNvSpPr txBox="true"/>
          <p:nvPr/>
        </p:nvSpPr>
        <p:spPr>
          <a:xfrm rot="0">
            <a:off x="7962900" y="7810128"/>
            <a:ext cx="2362200" cy="358775"/>
          </a:xfrm>
          <a:prstGeom prst="rect">
            <a:avLst/>
          </a:prstGeom>
        </p:spPr>
        <p:txBody>
          <a:bodyPr anchor="t" rtlCol="false" tIns="0" lIns="0" bIns="0" rIns="0">
            <a:spAutoFit/>
          </a:bodyPr>
          <a:lstStyle/>
          <a:p>
            <a:pPr algn="ctr">
              <a:lnSpc>
                <a:spcPts val="2799"/>
              </a:lnSpc>
              <a:spcBef>
                <a:spcPct val="0"/>
              </a:spcBef>
            </a:pPr>
            <a:r>
              <a:rPr lang="en-US" sz="1999">
                <a:solidFill>
                  <a:srgbClr val="090147"/>
                </a:solidFill>
                <a:latin typeface="Poppins"/>
                <a:ea typeface="Poppins"/>
                <a:cs typeface="Poppins"/>
                <a:sym typeface="Poppins"/>
              </a:rPr>
              <a:t>Mohamed Elansari</a:t>
            </a:r>
          </a:p>
        </p:txBody>
      </p:sp>
      <p:sp>
        <p:nvSpPr>
          <p:cNvPr name="TextBox 15" id="15"/>
          <p:cNvSpPr txBox="true"/>
          <p:nvPr/>
        </p:nvSpPr>
        <p:spPr>
          <a:xfrm rot="0">
            <a:off x="11808753" y="8570536"/>
            <a:ext cx="1727299" cy="358775"/>
          </a:xfrm>
          <a:prstGeom prst="rect">
            <a:avLst/>
          </a:prstGeom>
        </p:spPr>
        <p:txBody>
          <a:bodyPr anchor="t" rtlCol="false" tIns="0" lIns="0" bIns="0" rIns="0">
            <a:spAutoFit/>
          </a:bodyPr>
          <a:lstStyle/>
          <a:p>
            <a:pPr algn="ctr">
              <a:lnSpc>
                <a:spcPts val="2799"/>
              </a:lnSpc>
              <a:spcBef>
                <a:spcPct val="0"/>
              </a:spcBef>
            </a:pPr>
            <a:r>
              <a:rPr lang="en-US" sz="1999">
                <a:solidFill>
                  <a:srgbClr val="090147"/>
                </a:solidFill>
                <a:latin typeface="Poppins"/>
                <a:ea typeface="Poppins"/>
                <a:cs typeface="Poppins"/>
                <a:sym typeface="Poppins"/>
              </a:rPr>
              <a:t>Ahmed Emad</a:t>
            </a:r>
          </a:p>
        </p:txBody>
      </p:sp>
      <p:sp>
        <p:nvSpPr>
          <p:cNvPr name="TextBox 16" id="16"/>
          <p:cNvSpPr txBox="true"/>
          <p:nvPr/>
        </p:nvSpPr>
        <p:spPr>
          <a:xfrm rot="0">
            <a:off x="15211843" y="8914554"/>
            <a:ext cx="1977926" cy="358775"/>
          </a:xfrm>
          <a:prstGeom prst="rect">
            <a:avLst/>
          </a:prstGeom>
        </p:spPr>
        <p:txBody>
          <a:bodyPr anchor="t" rtlCol="false" tIns="0" lIns="0" bIns="0" rIns="0">
            <a:spAutoFit/>
          </a:bodyPr>
          <a:lstStyle/>
          <a:p>
            <a:pPr algn="ctr">
              <a:lnSpc>
                <a:spcPts val="2799"/>
              </a:lnSpc>
              <a:spcBef>
                <a:spcPct val="0"/>
              </a:spcBef>
            </a:pPr>
            <a:r>
              <a:rPr lang="en-US" sz="1999">
                <a:solidFill>
                  <a:srgbClr val="090147"/>
                </a:solidFill>
                <a:latin typeface="Poppins"/>
                <a:ea typeface="Poppins"/>
                <a:cs typeface="Poppins"/>
                <a:sym typeface="Poppins"/>
              </a:rPr>
              <a:t>Ahmed Hussien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556811" y="151861"/>
            <a:ext cx="3731189" cy="2476153"/>
          </a:xfrm>
          <a:custGeom>
            <a:avLst/>
            <a:gdLst/>
            <a:ahLst/>
            <a:cxnLst/>
            <a:rect r="r" b="b" t="t" l="l"/>
            <a:pathLst>
              <a:path h="2476153" w="3731189">
                <a:moveTo>
                  <a:pt x="3731189" y="0"/>
                </a:moveTo>
                <a:lnTo>
                  <a:pt x="0" y="0"/>
                </a:lnTo>
                <a:lnTo>
                  <a:pt x="0" y="2476152"/>
                </a:lnTo>
                <a:lnTo>
                  <a:pt x="3731189" y="2476152"/>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90058" y="1795023"/>
            <a:ext cx="15682752" cy="6824125"/>
          </a:xfrm>
          <a:custGeom>
            <a:avLst/>
            <a:gdLst/>
            <a:ahLst/>
            <a:cxnLst/>
            <a:rect r="r" b="b" t="t" l="l"/>
            <a:pathLst>
              <a:path h="6824125" w="15682752">
                <a:moveTo>
                  <a:pt x="0" y="0"/>
                </a:moveTo>
                <a:lnTo>
                  <a:pt x="15682752" y="0"/>
                </a:lnTo>
                <a:lnTo>
                  <a:pt x="15682752" y="6824125"/>
                </a:lnTo>
                <a:lnTo>
                  <a:pt x="0" y="6824125"/>
                </a:lnTo>
                <a:lnTo>
                  <a:pt x="0" y="0"/>
                </a:lnTo>
                <a:close/>
              </a:path>
            </a:pathLst>
          </a:custGeom>
          <a:blipFill>
            <a:blip r:embed="rId6"/>
            <a:stretch>
              <a:fillRect l="0" t="0" r="-13837" b="0"/>
            </a:stretch>
          </a:blipFill>
        </p:spPr>
      </p:sp>
      <p:sp>
        <p:nvSpPr>
          <p:cNvPr name="TextBox 8" id="8"/>
          <p:cNvSpPr txBox="true"/>
          <p:nvPr/>
        </p:nvSpPr>
        <p:spPr>
          <a:xfrm rot="0">
            <a:off x="712702" y="133350"/>
            <a:ext cx="5858776" cy="1256587"/>
          </a:xfrm>
          <a:prstGeom prst="rect">
            <a:avLst/>
          </a:prstGeom>
        </p:spPr>
        <p:txBody>
          <a:bodyPr anchor="t" rtlCol="false" tIns="0" lIns="0" bIns="0" rIns="0">
            <a:spAutoFit/>
          </a:bodyPr>
          <a:lstStyle/>
          <a:p>
            <a:pPr algn="l" marL="0" indent="0" lvl="0">
              <a:lnSpc>
                <a:spcPts val="8790"/>
              </a:lnSpc>
              <a:spcBef>
                <a:spcPct val="0"/>
              </a:spcBef>
            </a:pPr>
            <a:r>
              <a:rPr lang="en-US" b="true" sz="9157" spc="-467">
                <a:solidFill>
                  <a:srgbClr val="090147"/>
                </a:solidFill>
                <a:latin typeface="Poppins Bold"/>
                <a:ea typeface="Poppins Bold"/>
                <a:cs typeface="Poppins Bold"/>
                <a:sym typeface="Poppins Bold"/>
              </a:rPr>
              <a:t>Scenario 2</a:t>
            </a:r>
          </a:p>
        </p:txBody>
      </p:sp>
      <p:grpSp>
        <p:nvGrpSpPr>
          <p:cNvPr name="Group 9" id="9"/>
          <p:cNvGrpSpPr/>
          <p:nvPr/>
        </p:nvGrpSpPr>
        <p:grpSpPr>
          <a:xfrm rot="0">
            <a:off x="-830348" y="874395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87191" y="2582035"/>
            <a:ext cx="15237514" cy="4145407"/>
          </a:xfrm>
          <a:prstGeom prst="rect">
            <a:avLst/>
          </a:prstGeom>
        </p:spPr>
        <p:txBody>
          <a:bodyPr anchor="t" rtlCol="false" tIns="0" lIns="0" bIns="0" rIns="0">
            <a:spAutoFit/>
          </a:bodyPr>
          <a:lstStyle/>
          <a:p>
            <a:pPr algn="ctr">
              <a:lnSpc>
                <a:spcPts val="15364"/>
              </a:lnSpc>
            </a:pPr>
            <a:r>
              <a:rPr lang="en-US" b="true" sz="16004" spc="-816">
                <a:solidFill>
                  <a:srgbClr val="FFFFFF"/>
                </a:solidFill>
                <a:latin typeface="Poppins Bold"/>
                <a:ea typeface="Poppins Bold"/>
                <a:cs typeface="Poppins Bold"/>
                <a:sym typeface="Poppins Bold"/>
              </a:rPr>
              <a:t>Secure Deletion (SDelete)</a:t>
            </a:r>
            <a:r>
              <a:rPr lang="en-US" b="true" sz="16004" spc="-816">
                <a:solidFill>
                  <a:srgbClr val="FFFFFF"/>
                </a:solidFill>
                <a:latin typeface="Poppins Bold"/>
                <a:ea typeface="Poppins Bold"/>
                <a:cs typeface="Poppins Bold"/>
                <a:sym typeface="Poppins Bold"/>
              </a:rPr>
              <a:t>​</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430297" y="280101"/>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53226" y="1150078"/>
            <a:ext cx="7435089" cy="1606176"/>
          </a:xfrm>
          <a:prstGeom prst="rect">
            <a:avLst/>
          </a:prstGeom>
        </p:spPr>
        <p:txBody>
          <a:bodyPr anchor="t" rtlCol="false" tIns="0" lIns="0" bIns="0" rIns="0">
            <a:spAutoFit/>
          </a:bodyPr>
          <a:lstStyle/>
          <a:p>
            <a:pPr algn="l" marL="0" indent="0" lvl="0">
              <a:lnSpc>
                <a:spcPts val="11155"/>
              </a:lnSpc>
              <a:spcBef>
                <a:spcPct val="0"/>
              </a:spcBef>
            </a:pPr>
            <a:r>
              <a:rPr lang="en-US" b="true" sz="11620" spc="-592">
                <a:solidFill>
                  <a:srgbClr val="FD696E"/>
                </a:solidFill>
                <a:latin typeface="Poppins Bold"/>
                <a:ea typeface="Poppins Bold"/>
                <a:cs typeface="Poppins Bold"/>
                <a:sym typeface="Poppins Bold"/>
              </a:rPr>
              <a:t>Scenario 3</a:t>
            </a:r>
          </a:p>
        </p:txBody>
      </p:sp>
      <p:sp>
        <p:nvSpPr>
          <p:cNvPr name="TextBox 8" id="8"/>
          <p:cNvSpPr txBox="true"/>
          <p:nvPr/>
        </p:nvSpPr>
        <p:spPr>
          <a:xfrm rot="0">
            <a:off x="729263" y="2748976"/>
            <a:ext cx="7446288" cy="10533062"/>
          </a:xfrm>
          <a:prstGeom prst="rect">
            <a:avLst/>
          </a:prstGeom>
        </p:spPr>
        <p:txBody>
          <a:bodyPr anchor="t" rtlCol="false" tIns="0" lIns="0" bIns="0" rIns="0">
            <a:spAutoFit/>
          </a:bodyPr>
          <a:lstStyle/>
          <a:p>
            <a:pPr algn="l">
              <a:lnSpc>
                <a:spcPts val="6927"/>
              </a:lnSpc>
            </a:pPr>
            <a:r>
              <a:rPr lang="en-US" sz="4075" b="true">
                <a:solidFill>
                  <a:srgbClr val="090147">
                    <a:alpha val="71765"/>
                  </a:srgbClr>
                </a:solidFill>
                <a:latin typeface="Poppins Bold"/>
                <a:ea typeface="Poppins Bold"/>
                <a:cs typeface="Poppins Bold"/>
                <a:sym typeface="Poppins Bold"/>
              </a:rPr>
              <a:t>Procedure:</a:t>
            </a:r>
            <a:r>
              <a:rPr lang="en-US" sz="4075">
                <a:solidFill>
                  <a:srgbClr val="090147">
                    <a:alpha val="71765"/>
                  </a:srgbClr>
                </a:solidFill>
                <a:latin typeface="Poppins"/>
                <a:ea typeface="Poppins"/>
                <a:cs typeface="Poppins"/>
                <a:sym typeface="Poppins"/>
              </a:rPr>
              <a:t>​</a:t>
            </a:r>
          </a:p>
          <a:p>
            <a:pPr algn="l" marL="750257" indent="-375128" lvl="1">
              <a:lnSpc>
                <a:spcPts val="5907"/>
              </a:lnSpc>
              <a:buFont typeface="Arial"/>
              <a:buChar char="•"/>
            </a:pPr>
            <a:r>
              <a:rPr lang="en-US" sz="3475">
                <a:solidFill>
                  <a:srgbClr val="090147">
                    <a:alpha val="71765"/>
                  </a:srgbClr>
                </a:solidFill>
                <a:latin typeface="Poppins"/>
                <a:ea typeface="Poppins"/>
                <a:cs typeface="Poppins"/>
                <a:sym typeface="Poppins"/>
              </a:rPr>
              <a:t>Commands:​</a:t>
            </a:r>
          </a:p>
          <a:p>
            <a:pPr algn="l">
              <a:lnSpc>
                <a:spcPts val="5907"/>
              </a:lnSpc>
            </a:pPr>
            <a:r>
              <a:rPr lang="en-US" sz="3475">
                <a:solidFill>
                  <a:srgbClr val="090147">
                    <a:alpha val="71765"/>
                  </a:srgbClr>
                </a:solidFill>
                <a:latin typeface="Poppins"/>
                <a:ea typeface="Poppins"/>
                <a:cs typeface="Poppins"/>
                <a:sym typeface="Poppins"/>
              </a:rPr>
              <a:t> </a:t>
            </a:r>
            <a:r>
              <a:rPr lang="en-US" sz="3475" b="true">
                <a:solidFill>
                  <a:srgbClr val="FD696E">
                    <a:alpha val="71765"/>
                  </a:srgbClr>
                </a:solidFill>
                <a:latin typeface="Poppins Bold"/>
                <a:ea typeface="Poppins Bold"/>
                <a:cs typeface="Poppins Bold"/>
                <a:sym typeface="Poppins Bold"/>
              </a:rPr>
              <a:t>sdelete -p 1 D: ​</a:t>
            </a:r>
          </a:p>
          <a:p>
            <a:pPr algn="l">
              <a:lnSpc>
                <a:spcPts val="5907"/>
              </a:lnSpc>
            </a:pPr>
            <a:r>
              <a:rPr lang="en-US" sz="3475">
                <a:solidFill>
                  <a:srgbClr val="090147">
                    <a:alpha val="71765"/>
                  </a:srgbClr>
                </a:solidFill>
                <a:latin typeface="Poppins"/>
                <a:ea typeface="Poppins"/>
                <a:cs typeface="Poppins"/>
                <a:sym typeface="Poppins"/>
              </a:rPr>
              <a:t> It securely wipes free space on </a:t>
            </a:r>
            <a:r>
              <a:rPr lang="en-US" sz="3475" b="true">
                <a:solidFill>
                  <a:srgbClr val="090147">
                    <a:alpha val="71765"/>
                  </a:srgbClr>
                </a:solidFill>
                <a:latin typeface="Poppins Bold"/>
                <a:ea typeface="Poppins Bold"/>
                <a:cs typeface="Poppins Bold"/>
                <a:sym typeface="Poppins Bold"/>
              </a:rPr>
              <a:t>drive D:</a:t>
            </a:r>
            <a:r>
              <a:rPr lang="en-US" sz="3475">
                <a:solidFill>
                  <a:srgbClr val="090147">
                    <a:alpha val="71765"/>
                  </a:srgbClr>
                </a:solidFill>
                <a:latin typeface="Poppins"/>
                <a:ea typeface="Poppins"/>
                <a:cs typeface="Poppins"/>
                <a:sym typeface="Poppins"/>
              </a:rPr>
              <a:t> using one overwrite pass to make deleted files unrecoverable.</a:t>
            </a:r>
          </a:p>
          <a:p>
            <a:pPr algn="l">
              <a:lnSpc>
                <a:spcPts val="5907"/>
              </a:lnSpc>
            </a:pPr>
          </a:p>
          <a:p>
            <a:pPr algn="l">
              <a:lnSpc>
                <a:spcPts val="5907"/>
              </a:lnSpc>
            </a:pPr>
            <a:r>
              <a:rPr lang="en-US" sz="3475">
                <a:solidFill>
                  <a:srgbClr val="090147">
                    <a:alpha val="71765"/>
                  </a:srgbClr>
                </a:solidFill>
                <a:latin typeface="Poppins"/>
                <a:ea typeface="Poppins"/>
                <a:cs typeface="Poppins"/>
                <a:sym typeface="Poppins"/>
              </a:rPr>
              <a:t> </a:t>
            </a:r>
          </a:p>
          <a:p>
            <a:pPr algn="l">
              <a:lnSpc>
                <a:spcPts val="5907"/>
              </a:lnSpc>
            </a:pPr>
          </a:p>
          <a:p>
            <a:pPr algn="l">
              <a:lnSpc>
                <a:spcPts val="5907"/>
              </a:lnSpc>
            </a:pPr>
            <a:r>
              <a:rPr lang="en-US" sz="3475">
                <a:solidFill>
                  <a:srgbClr val="090147">
                    <a:alpha val="71765"/>
                  </a:srgbClr>
                </a:solidFill>
                <a:latin typeface="Poppins"/>
                <a:ea typeface="Poppins"/>
                <a:cs typeface="Poppins"/>
                <a:sym typeface="Poppins"/>
              </a:rPr>
              <a:t>​</a:t>
            </a:r>
          </a:p>
          <a:p>
            <a:pPr algn="l">
              <a:lnSpc>
                <a:spcPts val="5907"/>
              </a:lnSpc>
            </a:pPr>
          </a:p>
          <a:p>
            <a:pPr algn="l">
              <a:lnSpc>
                <a:spcPts val="5907"/>
              </a:lnSpc>
            </a:pPr>
            <a:r>
              <a:rPr lang="en-US" sz="3475">
                <a:solidFill>
                  <a:srgbClr val="090147">
                    <a:alpha val="71765"/>
                  </a:srgbClr>
                </a:solidFill>
                <a:latin typeface="Poppins"/>
                <a:ea typeface="Poppins"/>
                <a:cs typeface="Poppins"/>
                <a:sym typeface="Poppins"/>
              </a:rPr>
              <a:t>​</a:t>
            </a:r>
          </a:p>
          <a:p>
            <a:pPr algn="l" marL="0" indent="0" lvl="0">
              <a:lnSpc>
                <a:spcPts val="5907"/>
              </a:lnSpc>
              <a:spcBef>
                <a:spcPct val="0"/>
              </a:spcBef>
            </a:pPr>
          </a:p>
        </p:txBody>
      </p:sp>
      <p:sp>
        <p:nvSpPr>
          <p:cNvPr name="TextBox 9" id="9"/>
          <p:cNvSpPr txBox="true"/>
          <p:nvPr/>
        </p:nvSpPr>
        <p:spPr>
          <a:xfrm rot="0">
            <a:off x="8366320" y="2766269"/>
            <a:ext cx="7429837" cy="4525862"/>
          </a:xfrm>
          <a:prstGeom prst="rect">
            <a:avLst/>
          </a:prstGeom>
        </p:spPr>
        <p:txBody>
          <a:bodyPr anchor="t" rtlCol="false" tIns="0" lIns="0" bIns="0" rIns="0">
            <a:spAutoFit/>
          </a:bodyPr>
          <a:lstStyle/>
          <a:p>
            <a:pPr algn="l">
              <a:lnSpc>
                <a:spcPts val="6845"/>
              </a:lnSpc>
            </a:pPr>
            <a:r>
              <a:rPr lang="en-US" sz="4026" b="true">
                <a:solidFill>
                  <a:srgbClr val="090147">
                    <a:alpha val="71765"/>
                  </a:srgbClr>
                </a:solidFill>
                <a:latin typeface="Poppins Bold"/>
                <a:ea typeface="Poppins Bold"/>
                <a:cs typeface="Poppins Bold"/>
                <a:sym typeface="Poppins Bold"/>
              </a:rPr>
              <a:t>Findings:</a:t>
            </a:r>
            <a:r>
              <a:rPr lang="en-US" sz="4026">
                <a:solidFill>
                  <a:srgbClr val="090147">
                    <a:alpha val="71765"/>
                  </a:srgbClr>
                </a:solidFill>
                <a:latin typeface="Poppins"/>
                <a:ea typeface="Poppins"/>
                <a:cs typeface="Poppins"/>
                <a:sym typeface="Poppins"/>
              </a:rPr>
              <a:t>​</a:t>
            </a:r>
          </a:p>
          <a:p>
            <a:pPr algn="l" marL="739800" indent="-369900" lvl="1">
              <a:lnSpc>
                <a:spcPts val="5825"/>
              </a:lnSpc>
              <a:buFont typeface="Arial"/>
              <a:buChar char="•"/>
            </a:pPr>
            <a:r>
              <a:rPr lang="en-US" sz="3426">
                <a:solidFill>
                  <a:srgbClr val="090147">
                    <a:alpha val="71765"/>
                  </a:srgbClr>
                </a:solidFill>
                <a:latin typeface="Poppins"/>
                <a:ea typeface="Poppins"/>
                <a:cs typeface="Poppins"/>
                <a:sym typeface="Poppins"/>
              </a:rPr>
              <a:t>0% recovery​</a:t>
            </a:r>
          </a:p>
          <a:p>
            <a:pPr algn="l" marL="739800" indent="-369900" lvl="1">
              <a:lnSpc>
                <a:spcPts val="5825"/>
              </a:lnSpc>
              <a:buFont typeface="Arial"/>
              <a:buChar char="•"/>
            </a:pPr>
            <a:r>
              <a:rPr lang="en-US" sz="3426">
                <a:solidFill>
                  <a:srgbClr val="090147">
                    <a:alpha val="71765"/>
                  </a:srgbClr>
                </a:solidFill>
                <a:latin typeface="Poppins"/>
                <a:ea typeface="Poppins"/>
                <a:cs typeface="Poppins"/>
                <a:sym typeface="Poppins"/>
              </a:rPr>
              <a:t>No fragments or headers remain</a:t>
            </a:r>
          </a:p>
          <a:p>
            <a:pPr algn="l">
              <a:lnSpc>
                <a:spcPts val="5825"/>
              </a:lnSpc>
            </a:pPr>
          </a:p>
          <a:p>
            <a:pPr algn="l" marL="0" indent="0" lvl="0">
              <a:lnSpc>
                <a:spcPts val="5825"/>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556811" y="151861"/>
            <a:ext cx="3731189" cy="2476153"/>
          </a:xfrm>
          <a:custGeom>
            <a:avLst/>
            <a:gdLst/>
            <a:ahLst/>
            <a:cxnLst/>
            <a:rect r="r" b="b" t="t" l="l"/>
            <a:pathLst>
              <a:path h="2476153" w="3731189">
                <a:moveTo>
                  <a:pt x="3731189" y="0"/>
                </a:moveTo>
                <a:lnTo>
                  <a:pt x="0" y="0"/>
                </a:lnTo>
                <a:lnTo>
                  <a:pt x="0" y="2476152"/>
                </a:lnTo>
                <a:lnTo>
                  <a:pt x="3731189" y="2476152"/>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30348" y="874395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0" id="10"/>
          <p:cNvSpPr/>
          <p:nvPr/>
        </p:nvSpPr>
        <p:spPr>
          <a:xfrm flipH="false" flipV="false" rot="0">
            <a:off x="1028700" y="1717267"/>
            <a:ext cx="12453223" cy="6532068"/>
          </a:xfrm>
          <a:custGeom>
            <a:avLst/>
            <a:gdLst/>
            <a:ahLst/>
            <a:cxnLst/>
            <a:rect r="r" b="b" t="t" l="l"/>
            <a:pathLst>
              <a:path h="6532068" w="12453223">
                <a:moveTo>
                  <a:pt x="0" y="0"/>
                </a:moveTo>
                <a:lnTo>
                  <a:pt x="12453223" y="0"/>
                </a:lnTo>
                <a:lnTo>
                  <a:pt x="12453223" y="6532068"/>
                </a:lnTo>
                <a:lnTo>
                  <a:pt x="0" y="6532068"/>
                </a:lnTo>
                <a:lnTo>
                  <a:pt x="0" y="0"/>
                </a:lnTo>
                <a:close/>
              </a:path>
            </a:pathLst>
          </a:custGeom>
          <a:blipFill>
            <a:blip r:embed="rId6"/>
            <a:stretch>
              <a:fillRect l="0" t="0" r="0" b="0"/>
            </a:stretch>
          </a:blipFill>
        </p:spPr>
      </p:sp>
      <p:sp>
        <p:nvSpPr>
          <p:cNvPr name="TextBox 11" id="11"/>
          <p:cNvSpPr txBox="true"/>
          <p:nvPr/>
        </p:nvSpPr>
        <p:spPr>
          <a:xfrm rot="0">
            <a:off x="712702" y="133350"/>
            <a:ext cx="5858776" cy="1256587"/>
          </a:xfrm>
          <a:prstGeom prst="rect">
            <a:avLst/>
          </a:prstGeom>
        </p:spPr>
        <p:txBody>
          <a:bodyPr anchor="t" rtlCol="false" tIns="0" lIns="0" bIns="0" rIns="0">
            <a:spAutoFit/>
          </a:bodyPr>
          <a:lstStyle/>
          <a:p>
            <a:pPr algn="l" marL="0" indent="0" lvl="0">
              <a:lnSpc>
                <a:spcPts val="8790"/>
              </a:lnSpc>
              <a:spcBef>
                <a:spcPct val="0"/>
              </a:spcBef>
            </a:pPr>
            <a:r>
              <a:rPr lang="en-US" b="true" sz="9157" spc="-467">
                <a:solidFill>
                  <a:srgbClr val="090147"/>
                </a:solidFill>
                <a:latin typeface="Poppins Bold"/>
                <a:ea typeface="Poppins Bold"/>
                <a:cs typeface="Poppins Bold"/>
                <a:sym typeface="Poppins Bold"/>
              </a:rPr>
              <a:t>Scenario 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556811" y="151861"/>
            <a:ext cx="3731189" cy="2476153"/>
          </a:xfrm>
          <a:custGeom>
            <a:avLst/>
            <a:gdLst/>
            <a:ahLst/>
            <a:cxnLst/>
            <a:rect r="r" b="b" t="t" l="l"/>
            <a:pathLst>
              <a:path h="2476153" w="3731189">
                <a:moveTo>
                  <a:pt x="3731189" y="0"/>
                </a:moveTo>
                <a:lnTo>
                  <a:pt x="0" y="0"/>
                </a:lnTo>
                <a:lnTo>
                  <a:pt x="0" y="2476152"/>
                </a:lnTo>
                <a:lnTo>
                  <a:pt x="3731189" y="2476152"/>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30348" y="874395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0" id="10"/>
          <p:cNvSpPr/>
          <p:nvPr/>
        </p:nvSpPr>
        <p:spPr>
          <a:xfrm flipH="false" flipV="false" rot="0">
            <a:off x="1028700" y="1677673"/>
            <a:ext cx="14137776" cy="6941475"/>
          </a:xfrm>
          <a:custGeom>
            <a:avLst/>
            <a:gdLst/>
            <a:ahLst/>
            <a:cxnLst/>
            <a:rect r="r" b="b" t="t" l="l"/>
            <a:pathLst>
              <a:path h="6941475" w="14137776">
                <a:moveTo>
                  <a:pt x="0" y="0"/>
                </a:moveTo>
                <a:lnTo>
                  <a:pt x="14137776" y="0"/>
                </a:lnTo>
                <a:lnTo>
                  <a:pt x="14137776" y="6941475"/>
                </a:lnTo>
                <a:lnTo>
                  <a:pt x="0" y="6941475"/>
                </a:lnTo>
                <a:lnTo>
                  <a:pt x="0" y="0"/>
                </a:lnTo>
                <a:close/>
              </a:path>
            </a:pathLst>
          </a:custGeom>
          <a:blipFill>
            <a:blip r:embed="rId6"/>
            <a:stretch>
              <a:fillRect l="0" t="0" r="0" b="-5725"/>
            </a:stretch>
          </a:blipFill>
        </p:spPr>
      </p:sp>
      <p:sp>
        <p:nvSpPr>
          <p:cNvPr name="TextBox 11" id="11"/>
          <p:cNvSpPr txBox="true"/>
          <p:nvPr/>
        </p:nvSpPr>
        <p:spPr>
          <a:xfrm rot="0">
            <a:off x="712702" y="133350"/>
            <a:ext cx="5858776" cy="1256587"/>
          </a:xfrm>
          <a:prstGeom prst="rect">
            <a:avLst/>
          </a:prstGeom>
        </p:spPr>
        <p:txBody>
          <a:bodyPr anchor="t" rtlCol="false" tIns="0" lIns="0" bIns="0" rIns="0">
            <a:spAutoFit/>
          </a:bodyPr>
          <a:lstStyle/>
          <a:p>
            <a:pPr algn="l" marL="0" indent="0" lvl="0">
              <a:lnSpc>
                <a:spcPts val="8790"/>
              </a:lnSpc>
              <a:spcBef>
                <a:spcPct val="0"/>
              </a:spcBef>
            </a:pPr>
            <a:r>
              <a:rPr lang="en-US" b="true" sz="9157" spc="-467">
                <a:solidFill>
                  <a:srgbClr val="090147"/>
                </a:solidFill>
                <a:latin typeface="Poppins Bold"/>
                <a:ea typeface="Poppins Bold"/>
                <a:cs typeface="Poppins Bold"/>
                <a:sym typeface="Poppins Bold"/>
              </a:rPr>
              <a:t>Scenario 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87191" y="2582035"/>
            <a:ext cx="15237514" cy="4145407"/>
          </a:xfrm>
          <a:prstGeom prst="rect">
            <a:avLst/>
          </a:prstGeom>
        </p:spPr>
        <p:txBody>
          <a:bodyPr anchor="t" rtlCol="false" tIns="0" lIns="0" bIns="0" rIns="0">
            <a:spAutoFit/>
          </a:bodyPr>
          <a:lstStyle/>
          <a:p>
            <a:pPr algn="ctr">
              <a:lnSpc>
                <a:spcPts val="15364"/>
              </a:lnSpc>
            </a:pPr>
            <a:r>
              <a:rPr lang="en-US" b="true" sz="16004" spc="-816">
                <a:solidFill>
                  <a:srgbClr val="FFFFFF"/>
                </a:solidFill>
                <a:latin typeface="Poppins Bold"/>
                <a:ea typeface="Poppins Bold"/>
                <a:cs typeface="Poppins Bold"/>
                <a:sym typeface="Poppins Bold"/>
              </a:rPr>
              <a:t>Comparative Analysis</a:t>
            </a:r>
            <a:r>
              <a:rPr lang="en-US" b="true" sz="16004" spc="-816">
                <a:solidFill>
                  <a:srgbClr val="FFFFFF"/>
                </a:solidFill>
                <a:latin typeface="Poppins Bold"/>
                <a:ea typeface="Poppins Bold"/>
                <a:cs typeface="Poppins Bold"/>
                <a:sym typeface="Poppins Bold"/>
              </a:rPr>
              <a:t>​</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154708" y="8333294"/>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25788" y="-135230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true" flipV="false" rot="0">
            <a:off x="16061578" y="236724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10" id="10"/>
          <p:cNvGraphicFramePr/>
          <p:nvPr/>
        </p:nvGraphicFramePr>
        <p:xfrm>
          <a:off x="1028700" y="2557462"/>
          <a:ext cx="7543800" cy="5172075"/>
        </p:xfrm>
        <a:graphic>
          <a:graphicData uri="http://schemas.openxmlformats.org/presentationml/2006/ole">
            <p:oleObj imgW="9042400" imgH="66675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11" id="11"/>
          <p:cNvSpPr txBox="true"/>
          <p:nvPr/>
        </p:nvSpPr>
        <p:spPr>
          <a:xfrm rot="0">
            <a:off x="2237578" y="610606"/>
            <a:ext cx="13824000" cy="1123190"/>
          </a:xfrm>
          <a:prstGeom prst="rect">
            <a:avLst/>
          </a:prstGeom>
        </p:spPr>
        <p:txBody>
          <a:bodyPr anchor="t" rtlCol="false" tIns="0" lIns="0" bIns="0" rIns="0">
            <a:spAutoFit/>
          </a:bodyPr>
          <a:lstStyle/>
          <a:p>
            <a:pPr algn="l" marL="0" indent="0" lvl="0">
              <a:lnSpc>
                <a:spcPts val="7747"/>
              </a:lnSpc>
              <a:spcBef>
                <a:spcPct val="0"/>
              </a:spcBef>
            </a:pPr>
            <a:r>
              <a:rPr lang="en-US" b="true" sz="8070" spc="-411">
                <a:solidFill>
                  <a:srgbClr val="FD696E"/>
                </a:solidFill>
                <a:latin typeface="Poppins Bold"/>
                <a:ea typeface="Poppins Bold"/>
                <a:cs typeface="Poppins Bold"/>
                <a:sym typeface="Poppins Bold"/>
              </a:rPr>
              <a:t>Comparative Analysis Table</a:t>
            </a:r>
            <a:r>
              <a:rPr lang="en-US" b="true" sz="8070" spc="-411">
                <a:solidFill>
                  <a:srgbClr val="FD696E"/>
                </a:solidFill>
                <a:latin typeface="Poppins Bold"/>
                <a:ea typeface="Poppins Bold"/>
                <a:cs typeface="Poppins Bold"/>
                <a:sym typeface="Poppins Bold"/>
              </a:rPr>
              <a: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154708" y="8333294"/>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25788" y="-135230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true" flipV="false" rot="0">
            <a:off x="16061578" y="236724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237578" y="610606"/>
            <a:ext cx="13824000" cy="1122296"/>
          </a:xfrm>
          <a:prstGeom prst="rect">
            <a:avLst/>
          </a:prstGeom>
        </p:spPr>
        <p:txBody>
          <a:bodyPr anchor="t" rtlCol="false" tIns="0" lIns="0" bIns="0" rIns="0">
            <a:spAutoFit/>
          </a:bodyPr>
          <a:lstStyle/>
          <a:p>
            <a:pPr algn="ctr" marL="0" indent="0" lvl="0">
              <a:lnSpc>
                <a:spcPts val="7747"/>
              </a:lnSpc>
              <a:spcBef>
                <a:spcPct val="0"/>
              </a:spcBef>
            </a:pPr>
            <a:r>
              <a:rPr lang="en-US" b="true" sz="8070" spc="-411">
                <a:solidFill>
                  <a:srgbClr val="FD696E"/>
                </a:solidFill>
                <a:latin typeface="Poppins Bold"/>
                <a:ea typeface="Poppins Bold"/>
                <a:cs typeface="Poppins Bold"/>
                <a:sym typeface="Poppins Bold"/>
              </a:rPr>
              <a:t>Conclusion</a:t>
            </a:r>
          </a:p>
        </p:txBody>
      </p:sp>
      <p:sp>
        <p:nvSpPr>
          <p:cNvPr name="TextBox 11" id="11"/>
          <p:cNvSpPr txBox="true"/>
          <p:nvPr/>
        </p:nvSpPr>
        <p:spPr>
          <a:xfrm rot="0">
            <a:off x="1028700" y="2167224"/>
            <a:ext cx="15032878" cy="7594764"/>
          </a:xfrm>
          <a:prstGeom prst="rect">
            <a:avLst/>
          </a:prstGeom>
        </p:spPr>
        <p:txBody>
          <a:bodyPr anchor="t" rtlCol="false" tIns="0" lIns="0" bIns="0" rIns="0">
            <a:spAutoFit/>
          </a:bodyPr>
          <a:lstStyle/>
          <a:p>
            <a:pPr algn="l" marL="765886" indent="-382943" lvl="1">
              <a:lnSpc>
                <a:spcPts val="6030"/>
              </a:lnSpc>
              <a:buFont typeface="Arial"/>
              <a:buChar char="•"/>
            </a:pPr>
            <a:r>
              <a:rPr lang="en-US" b="true" sz="3547">
                <a:solidFill>
                  <a:srgbClr val="090147">
                    <a:alpha val="71765"/>
                  </a:srgbClr>
                </a:solidFill>
                <a:latin typeface="Poppins Bold"/>
                <a:ea typeface="Poppins Bold"/>
                <a:cs typeface="Poppins Bold"/>
                <a:sym typeface="Poppins Bold"/>
              </a:rPr>
              <a:t>Normal deletion:</a:t>
            </a:r>
            <a:r>
              <a:rPr lang="en-US" sz="3547">
                <a:solidFill>
                  <a:srgbClr val="090147">
                    <a:alpha val="71765"/>
                  </a:srgbClr>
                </a:solidFill>
                <a:latin typeface="Poppins"/>
                <a:ea typeface="Poppins"/>
                <a:cs typeface="Poppins"/>
                <a:sym typeface="Poppins"/>
              </a:rPr>
              <a:t> no anti-forensic value</a:t>
            </a:r>
            <a:r>
              <a:rPr lang="en-US" sz="3547">
                <a:solidFill>
                  <a:srgbClr val="090147">
                    <a:alpha val="71765"/>
                  </a:srgbClr>
                </a:solidFill>
                <a:latin typeface="Poppins"/>
                <a:ea typeface="Poppins"/>
                <a:cs typeface="Poppins"/>
                <a:sym typeface="Poppins"/>
              </a:rPr>
              <a:t>​</a:t>
            </a:r>
          </a:p>
          <a:p>
            <a:pPr algn="l" marL="765886" indent="-382943" lvl="1">
              <a:lnSpc>
                <a:spcPts val="6030"/>
              </a:lnSpc>
              <a:buFont typeface="Arial"/>
              <a:buChar char="•"/>
            </a:pPr>
            <a:r>
              <a:rPr lang="en-US" b="true" sz="3547">
                <a:solidFill>
                  <a:srgbClr val="090147">
                    <a:alpha val="71765"/>
                  </a:srgbClr>
                </a:solidFill>
                <a:latin typeface="Poppins Bold"/>
                <a:ea typeface="Poppins Bold"/>
                <a:cs typeface="Poppins Bold"/>
                <a:sym typeface="Poppins Bold"/>
              </a:rPr>
              <a:t>Full format:</a:t>
            </a:r>
            <a:r>
              <a:rPr lang="en-US" sz="3547">
                <a:solidFill>
                  <a:srgbClr val="090147">
                    <a:alpha val="71765"/>
                  </a:srgbClr>
                </a:solidFill>
                <a:latin typeface="Poppins"/>
                <a:ea typeface="Poppins"/>
                <a:cs typeface="Poppins"/>
                <a:sym typeface="Poppins"/>
              </a:rPr>
              <a:t> moderate obfuscation, partial recovery possible​</a:t>
            </a:r>
          </a:p>
          <a:p>
            <a:pPr algn="l" marL="765886" indent="-382943" lvl="1">
              <a:lnSpc>
                <a:spcPts val="6030"/>
              </a:lnSpc>
              <a:buFont typeface="Arial"/>
              <a:buChar char="•"/>
            </a:pPr>
            <a:r>
              <a:rPr lang="en-US" b="true" sz="3547">
                <a:solidFill>
                  <a:srgbClr val="090147">
                    <a:alpha val="71765"/>
                  </a:srgbClr>
                </a:solidFill>
                <a:latin typeface="Poppins Bold"/>
                <a:ea typeface="Poppins Bold"/>
                <a:cs typeface="Poppins Bold"/>
                <a:sym typeface="Poppins Bold"/>
              </a:rPr>
              <a:t>SDelete: </a:t>
            </a:r>
            <a:r>
              <a:rPr lang="en-US" sz="3547">
                <a:solidFill>
                  <a:srgbClr val="090147">
                    <a:alpha val="71765"/>
                  </a:srgbClr>
                </a:solidFill>
                <a:latin typeface="Poppins"/>
                <a:ea typeface="Poppins"/>
                <a:cs typeface="Poppins"/>
                <a:sym typeface="Poppins"/>
              </a:rPr>
              <a:t>effective, prevents recovery by overwriting unallocated space​</a:t>
            </a:r>
          </a:p>
          <a:p>
            <a:pPr algn="l" marL="765886" indent="-382943" lvl="1">
              <a:lnSpc>
                <a:spcPts val="6030"/>
              </a:lnSpc>
              <a:buFont typeface="Arial"/>
              <a:buChar char="•"/>
            </a:pPr>
            <a:r>
              <a:rPr lang="en-US" b="true" sz="3547">
                <a:solidFill>
                  <a:srgbClr val="090147">
                    <a:alpha val="71765"/>
                  </a:srgbClr>
                </a:solidFill>
                <a:latin typeface="Poppins Bold"/>
                <a:ea typeface="Poppins Bold"/>
                <a:cs typeface="Poppins Bold"/>
                <a:sym typeface="Poppins Bold"/>
              </a:rPr>
              <a:t>Key takeaway:</a:t>
            </a:r>
            <a:r>
              <a:rPr lang="en-US" sz="3547">
                <a:solidFill>
                  <a:srgbClr val="090147">
                    <a:alpha val="71765"/>
                  </a:srgbClr>
                </a:solidFill>
                <a:latin typeface="Poppins"/>
                <a:ea typeface="Poppins"/>
                <a:cs typeface="Poppins"/>
                <a:sym typeface="Poppins"/>
              </a:rPr>
              <a:t> </a:t>
            </a:r>
            <a:r>
              <a:rPr lang="en-US" sz="3547">
                <a:solidFill>
                  <a:srgbClr val="FD696E">
                    <a:alpha val="71765"/>
                  </a:srgbClr>
                </a:solidFill>
                <a:latin typeface="Poppins"/>
                <a:ea typeface="Poppins"/>
                <a:cs typeface="Poppins"/>
                <a:sym typeface="Poppins"/>
              </a:rPr>
              <a:t>Deletion ≠ Destruction​</a:t>
            </a:r>
          </a:p>
          <a:p>
            <a:pPr algn="l" marL="765886" indent="-382943" lvl="1">
              <a:lnSpc>
                <a:spcPts val="6030"/>
              </a:lnSpc>
              <a:buFont typeface="Arial"/>
              <a:buChar char="•"/>
            </a:pPr>
            <a:r>
              <a:rPr lang="en-US" sz="3547">
                <a:solidFill>
                  <a:srgbClr val="090147">
                    <a:alpha val="71765"/>
                  </a:srgbClr>
                </a:solidFill>
                <a:latin typeface="Poppins"/>
                <a:ea typeface="Poppins"/>
                <a:cs typeface="Poppins"/>
                <a:sym typeface="Poppins"/>
              </a:rPr>
              <a:t>Forensics must focus on unallocated/slack space and use </a:t>
            </a:r>
            <a:r>
              <a:rPr lang="en-US" sz="3547">
                <a:solidFill>
                  <a:srgbClr val="FD696E">
                    <a:alpha val="71765"/>
                  </a:srgbClr>
                </a:solidFill>
                <a:latin typeface="Poppins"/>
                <a:ea typeface="Poppins"/>
                <a:cs typeface="Poppins"/>
                <a:sym typeface="Poppins"/>
              </a:rPr>
              <a:t>carving tools + hashing​</a:t>
            </a:r>
          </a:p>
          <a:p>
            <a:pPr algn="l" marL="765886" indent="-382943" lvl="1">
              <a:lnSpc>
                <a:spcPts val="6030"/>
              </a:lnSpc>
              <a:buFont typeface="Arial"/>
              <a:buChar char="•"/>
            </a:pPr>
            <a:r>
              <a:rPr lang="en-US" sz="3547">
                <a:solidFill>
                  <a:srgbClr val="090147">
                    <a:alpha val="71765"/>
                  </a:srgbClr>
                </a:solidFill>
                <a:latin typeface="Poppins"/>
                <a:ea typeface="Poppins"/>
                <a:cs typeface="Poppins"/>
                <a:sym typeface="Poppins"/>
              </a:rPr>
              <a:t>Demonstrates tension between anti-forensics efforts and forensic methods​</a:t>
            </a:r>
          </a:p>
          <a:p>
            <a:pPr algn="l" marL="0" indent="0" lvl="0">
              <a:lnSpc>
                <a:spcPts val="6030"/>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537" y="-1910016"/>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265758" y="-275269"/>
            <a:ext cx="3436902" cy="2280853"/>
          </a:xfrm>
          <a:custGeom>
            <a:avLst/>
            <a:gdLst/>
            <a:ahLst/>
            <a:cxnLst/>
            <a:rect r="r" b="b" t="t" l="l"/>
            <a:pathLst>
              <a:path h="2280853" w="3436902">
                <a:moveTo>
                  <a:pt x="3436902" y="0"/>
                </a:moveTo>
                <a:lnTo>
                  <a:pt x="0" y="0"/>
                </a:lnTo>
                <a:lnTo>
                  <a:pt x="0" y="2280853"/>
                </a:lnTo>
                <a:lnTo>
                  <a:pt x="3436902" y="2280853"/>
                </a:lnTo>
                <a:lnTo>
                  <a:pt x="34369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239273" y="7150425"/>
            <a:ext cx="7943441" cy="7943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true" flipV="false" rot="0">
            <a:off x="15925185" y="2417139"/>
            <a:ext cx="2954831" cy="1960933"/>
          </a:xfrm>
          <a:custGeom>
            <a:avLst/>
            <a:gdLst/>
            <a:ahLst/>
            <a:cxnLst/>
            <a:rect r="r" b="b" t="t" l="l"/>
            <a:pathLst>
              <a:path h="1960933" w="2954831">
                <a:moveTo>
                  <a:pt x="2954831" y="0"/>
                </a:moveTo>
                <a:lnTo>
                  <a:pt x="0" y="0"/>
                </a:lnTo>
                <a:lnTo>
                  <a:pt x="0" y="1960933"/>
                </a:lnTo>
                <a:lnTo>
                  <a:pt x="2954831" y="1960933"/>
                </a:lnTo>
                <a:lnTo>
                  <a:pt x="295483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834452" y="1314012"/>
            <a:ext cx="8568148" cy="7689913"/>
          </a:xfrm>
          <a:custGeom>
            <a:avLst/>
            <a:gdLst/>
            <a:ahLst/>
            <a:cxnLst/>
            <a:rect r="r" b="b" t="t" l="l"/>
            <a:pathLst>
              <a:path h="7689913" w="8568148">
                <a:moveTo>
                  <a:pt x="0" y="0"/>
                </a:moveTo>
                <a:lnTo>
                  <a:pt x="8568148" y="0"/>
                </a:lnTo>
                <a:lnTo>
                  <a:pt x="8568148" y="7689913"/>
                </a:lnTo>
                <a:lnTo>
                  <a:pt x="0" y="7689913"/>
                </a:lnTo>
                <a:lnTo>
                  <a:pt x="0" y="0"/>
                </a:lnTo>
                <a:close/>
              </a:path>
            </a:pathLst>
          </a:custGeom>
          <a:blipFill>
            <a:blip r:embed="rId4"/>
            <a:stretch>
              <a:fillRect l="0" t="0" r="0" b="0"/>
            </a:stretch>
          </a:blipFill>
        </p:spPr>
      </p:sp>
      <p:sp>
        <p:nvSpPr>
          <p:cNvPr name="TextBox 11" id="11"/>
          <p:cNvSpPr txBox="true"/>
          <p:nvPr/>
        </p:nvSpPr>
        <p:spPr>
          <a:xfrm rot="0">
            <a:off x="1089692" y="5292319"/>
            <a:ext cx="7744760" cy="2611116"/>
          </a:xfrm>
          <a:prstGeom prst="rect">
            <a:avLst/>
          </a:prstGeom>
        </p:spPr>
        <p:txBody>
          <a:bodyPr anchor="t" rtlCol="false" tIns="0" lIns="0" bIns="0" rIns="0">
            <a:spAutoFit/>
          </a:bodyPr>
          <a:lstStyle/>
          <a:p>
            <a:pPr algn="l">
              <a:lnSpc>
                <a:spcPts val="9639"/>
              </a:lnSpc>
            </a:pPr>
            <a:r>
              <a:rPr lang="en-US" sz="10041" spc="-512" b="true">
                <a:solidFill>
                  <a:srgbClr val="FD696E"/>
                </a:solidFill>
                <a:latin typeface="Poppins Bold"/>
                <a:ea typeface="Poppins Bold"/>
                <a:cs typeface="Poppins Bold"/>
                <a:sym typeface="Poppins Bold"/>
              </a:rPr>
              <a:t>Pawprints Lab</a:t>
            </a:r>
          </a:p>
        </p:txBody>
      </p:sp>
      <p:sp>
        <p:nvSpPr>
          <p:cNvPr name="TextBox 12" id="12"/>
          <p:cNvSpPr txBox="true"/>
          <p:nvPr/>
        </p:nvSpPr>
        <p:spPr>
          <a:xfrm rot="0">
            <a:off x="1028700" y="3766950"/>
            <a:ext cx="6751149" cy="1392019"/>
          </a:xfrm>
          <a:prstGeom prst="rect">
            <a:avLst/>
          </a:prstGeom>
        </p:spPr>
        <p:txBody>
          <a:bodyPr anchor="t" rtlCol="false" tIns="0" lIns="0" bIns="0" rIns="0">
            <a:spAutoFit/>
          </a:bodyPr>
          <a:lstStyle/>
          <a:p>
            <a:pPr algn="l" marL="0" indent="0" lvl="0">
              <a:lnSpc>
                <a:spcPts val="9643"/>
              </a:lnSpc>
              <a:spcBef>
                <a:spcPct val="0"/>
              </a:spcBef>
            </a:pPr>
            <a:r>
              <a:rPr lang="en-US" b="true" sz="10044" spc="-512">
                <a:solidFill>
                  <a:srgbClr val="090147"/>
                </a:solidFill>
                <a:latin typeface="Poppins Bold"/>
                <a:ea typeface="Poppins Bold"/>
                <a:cs typeface="Poppins Bold"/>
                <a:sym typeface="Poppins Bold"/>
              </a:rPr>
              <a:t>The H</a:t>
            </a:r>
            <a:r>
              <a:rPr lang="en-US" b="true" sz="10044" spc="-512" strike="noStrike" u="none">
                <a:solidFill>
                  <a:srgbClr val="090147"/>
                </a:solidFill>
                <a:latin typeface="Poppins Bold"/>
                <a:ea typeface="Poppins Bold"/>
                <a:cs typeface="Poppins Bold"/>
                <a:sym typeface="Poppins Bold"/>
              </a:rPr>
              <a:t>i</a:t>
            </a:r>
            <a:r>
              <a:rPr lang="en-US" b="true" sz="10044" spc="-512" strike="noStrike" u="none">
                <a:solidFill>
                  <a:srgbClr val="090147"/>
                </a:solidFill>
                <a:latin typeface="Poppins Bold"/>
                <a:ea typeface="Poppins Bold"/>
                <a:cs typeface="Poppins Bold"/>
                <a:sym typeface="Poppins Bold"/>
              </a:rPr>
              <a:t>dde</a:t>
            </a:r>
            <a:r>
              <a:rPr lang="en-US" b="true" sz="10044" spc="-512" strike="noStrike" u="none">
                <a:solidFill>
                  <a:srgbClr val="090147"/>
                </a:solidFill>
                <a:latin typeface="Poppins Bold"/>
                <a:ea typeface="Poppins Bold"/>
                <a:cs typeface="Poppins Bold"/>
                <a:sym typeface="Poppins Bold"/>
              </a:rPr>
              <a:t>n</a:t>
            </a:r>
            <a:r>
              <a:rPr lang="en-US" b="true" sz="10044" spc="-512" strike="noStrike" u="none">
                <a:solidFill>
                  <a:srgbClr val="090147"/>
                </a:solidFill>
                <a:latin typeface="Poppins Bold"/>
                <a:ea typeface="Poppins Bold"/>
                <a:cs typeface="Poppins Bold"/>
                <a:sym typeface="Poppins Bold"/>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78128" y="1357893"/>
            <a:ext cx="8465872" cy="8154328"/>
          </a:xfrm>
          <a:custGeom>
            <a:avLst/>
            <a:gdLst/>
            <a:ahLst/>
            <a:cxnLst/>
            <a:rect r="r" b="b" t="t" l="l"/>
            <a:pathLst>
              <a:path h="8154328" w="8465872">
                <a:moveTo>
                  <a:pt x="0" y="0"/>
                </a:moveTo>
                <a:lnTo>
                  <a:pt x="8465872" y="0"/>
                </a:lnTo>
                <a:lnTo>
                  <a:pt x="8465872" y="8154329"/>
                </a:lnTo>
                <a:lnTo>
                  <a:pt x="0" y="8154329"/>
                </a:lnTo>
                <a:lnTo>
                  <a:pt x="0" y="0"/>
                </a:lnTo>
                <a:close/>
              </a:path>
            </a:pathLst>
          </a:custGeom>
          <a:blipFill>
            <a:blip r:embed="rId4">
              <a:alphaModFix amt="82000"/>
            </a:blip>
            <a:stretch>
              <a:fillRect l="0" t="0" r="0" b="0"/>
            </a:stretch>
          </a:blipFill>
        </p:spPr>
      </p:sp>
      <p:sp>
        <p:nvSpPr>
          <p:cNvPr name="TextBox 7" id="7"/>
          <p:cNvSpPr txBox="true"/>
          <p:nvPr/>
        </p:nvSpPr>
        <p:spPr>
          <a:xfrm rot="0">
            <a:off x="9775932" y="3727329"/>
            <a:ext cx="8045597" cy="999537"/>
          </a:xfrm>
          <a:prstGeom prst="rect">
            <a:avLst/>
          </a:prstGeom>
        </p:spPr>
        <p:txBody>
          <a:bodyPr anchor="t" rtlCol="false" tIns="0" lIns="0" bIns="0" rIns="0">
            <a:spAutoFit/>
          </a:bodyPr>
          <a:lstStyle/>
          <a:p>
            <a:pPr algn="l" marL="0" indent="0" lvl="0">
              <a:lnSpc>
                <a:spcPts val="6856"/>
              </a:lnSpc>
              <a:spcBef>
                <a:spcPct val="0"/>
              </a:spcBef>
            </a:pPr>
            <a:r>
              <a:rPr lang="en-US" b="true" sz="7142" spc="-364" strike="noStrike" u="none">
                <a:solidFill>
                  <a:srgbClr val="FD696E"/>
                </a:solidFill>
                <a:latin typeface="Poppins Bold"/>
                <a:ea typeface="Poppins Bold"/>
                <a:cs typeface="Poppins Bold"/>
                <a:sym typeface="Poppins Bold"/>
              </a:rPr>
              <a:t>for Organizations</a:t>
            </a:r>
          </a:p>
        </p:txBody>
      </p:sp>
      <p:sp>
        <p:nvSpPr>
          <p:cNvPr name="TextBox 8" id="8"/>
          <p:cNvSpPr txBox="true"/>
          <p:nvPr/>
        </p:nvSpPr>
        <p:spPr>
          <a:xfrm rot="0">
            <a:off x="9761075" y="2324781"/>
            <a:ext cx="7358036" cy="1179012"/>
          </a:xfrm>
          <a:prstGeom prst="rect">
            <a:avLst/>
          </a:prstGeom>
        </p:spPr>
        <p:txBody>
          <a:bodyPr anchor="t" rtlCol="false" tIns="0" lIns="0" bIns="0" rIns="0">
            <a:spAutoFit/>
          </a:bodyPr>
          <a:lstStyle/>
          <a:p>
            <a:pPr algn="l">
              <a:lnSpc>
                <a:spcPts val="8151"/>
              </a:lnSpc>
            </a:pPr>
            <a:r>
              <a:rPr lang="en-US" sz="8491" spc="-433" b="true">
                <a:solidFill>
                  <a:srgbClr val="090147"/>
                </a:solidFill>
                <a:latin typeface="Poppins Bold"/>
                <a:ea typeface="Poppins Bold"/>
                <a:cs typeface="Poppins Bold"/>
                <a:sym typeface="Poppins Bold"/>
              </a:rPr>
              <a:t> The Mission :</a:t>
            </a:r>
          </a:p>
        </p:txBody>
      </p:sp>
      <p:sp>
        <p:nvSpPr>
          <p:cNvPr name="TextBox 9" id="9"/>
          <p:cNvSpPr txBox="true"/>
          <p:nvPr/>
        </p:nvSpPr>
        <p:spPr>
          <a:xfrm rot="0">
            <a:off x="9507473" y="5179814"/>
            <a:ext cx="8587351" cy="2625038"/>
          </a:xfrm>
          <a:prstGeom prst="rect">
            <a:avLst/>
          </a:prstGeom>
        </p:spPr>
        <p:txBody>
          <a:bodyPr anchor="t" rtlCol="false" tIns="0" lIns="0" bIns="0" rIns="0">
            <a:spAutoFit/>
          </a:bodyPr>
          <a:lstStyle/>
          <a:p>
            <a:pPr algn="l" marL="0" indent="0" lvl="0">
              <a:lnSpc>
                <a:spcPts val="4493"/>
              </a:lnSpc>
              <a:spcBef>
                <a:spcPct val="0"/>
              </a:spcBef>
            </a:pPr>
            <a:r>
              <a:rPr lang="en-US" b="true" sz="2643" strike="noStrike" u="none">
                <a:solidFill>
                  <a:srgbClr val="090147">
                    <a:alpha val="71765"/>
                  </a:srgbClr>
                </a:solidFill>
                <a:latin typeface="Poppins Bold"/>
                <a:ea typeface="Poppins Bold"/>
                <a:cs typeface="Poppins Bold"/>
                <a:sym typeface="Poppins Bold"/>
              </a:rPr>
              <a:t>Goal:</a:t>
            </a:r>
            <a:r>
              <a:rPr lang="en-US" sz="2643" strike="noStrike" u="none">
                <a:solidFill>
                  <a:srgbClr val="090147">
                    <a:alpha val="71765"/>
                  </a:srgbClr>
                </a:solidFill>
                <a:latin typeface="Poppins"/>
                <a:ea typeface="Poppins"/>
                <a:cs typeface="Poppins"/>
                <a:sym typeface="Poppins"/>
              </a:rPr>
              <a:t> Recreate how Mr. Whiskers hid clues across digital artifacts.</a:t>
            </a:r>
          </a:p>
          <a:p>
            <a:pPr algn="l" marL="0" indent="0" lvl="0">
              <a:lnSpc>
                <a:spcPts val="3968"/>
              </a:lnSpc>
              <a:spcBef>
                <a:spcPct val="0"/>
              </a:spcBef>
            </a:pPr>
            <a:r>
              <a:rPr lang="en-US" sz="2334" strike="noStrike" u="none">
                <a:solidFill>
                  <a:srgbClr val="090147">
                    <a:alpha val="71765"/>
                  </a:srgbClr>
                </a:solidFill>
                <a:latin typeface="Poppins"/>
                <a:ea typeface="Poppins"/>
                <a:cs typeface="Poppins"/>
                <a:sym typeface="Poppins"/>
              </a:rPr>
              <a:t> </a:t>
            </a:r>
            <a:r>
              <a:rPr lang="en-US" b="true" sz="2334" strike="noStrike" u="none">
                <a:solidFill>
                  <a:srgbClr val="090147">
                    <a:alpha val="71765"/>
                  </a:srgbClr>
                </a:solidFill>
                <a:latin typeface="Poppins Bold"/>
                <a:ea typeface="Poppins Bold"/>
                <a:cs typeface="Poppins Bold"/>
                <a:sym typeface="Poppins Bold"/>
              </a:rPr>
              <a:t>Target: </a:t>
            </a:r>
            <a:r>
              <a:rPr lang="en-US" sz="2334" strike="noStrike" u="none">
                <a:solidFill>
                  <a:srgbClr val="090147">
                    <a:alpha val="71765"/>
                  </a:srgbClr>
                </a:solidFill>
                <a:latin typeface="Poppins"/>
                <a:ea typeface="Poppins"/>
                <a:cs typeface="Poppins"/>
                <a:sym typeface="Poppins"/>
              </a:rPr>
              <a:t>The elusive adversary known as “Mr. Whiskers.”</a:t>
            </a:r>
          </a:p>
          <a:p>
            <a:pPr algn="l" marL="0" indent="0" lvl="0">
              <a:lnSpc>
                <a:spcPts val="3968"/>
              </a:lnSpc>
              <a:spcBef>
                <a:spcPct val="0"/>
              </a:spcBef>
            </a:pPr>
            <a:r>
              <a:rPr lang="en-US" sz="2334" strike="noStrike" u="none">
                <a:solidFill>
                  <a:srgbClr val="090147">
                    <a:alpha val="71765"/>
                  </a:srgbClr>
                </a:solidFill>
                <a:latin typeface="Poppins"/>
                <a:ea typeface="Poppins"/>
                <a:cs typeface="Poppins"/>
                <a:sym typeface="Poppins"/>
              </a:rPr>
              <a:t> </a:t>
            </a:r>
            <a:r>
              <a:rPr lang="en-US" b="true" sz="2334" strike="noStrike" u="none">
                <a:solidFill>
                  <a:srgbClr val="090147">
                    <a:alpha val="71765"/>
                  </a:srgbClr>
                </a:solidFill>
                <a:latin typeface="Poppins Bold"/>
                <a:ea typeface="Poppins Bold"/>
                <a:cs typeface="Poppins Bold"/>
                <a:sym typeface="Poppins Bold"/>
              </a:rPr>
              <a:t>Method: </a:t>
            </a:r>
            <a:r>
              <a:rPr lang="en-US" sz="2334" strike="noStrike" u="none">
                <a:solidFill>
                  <a:srgbClr val="090147">
                    <a:alpha val="71765"/>
                  </a:srgbClr>
                </a:solidFill>
                <a:latin typeface="Poppins"/>
                <a:ea typeface="Poppins"/>
                <a:cs typeface="Poppins"/>
                <a:sym typeface="Poppins"/>
              </a:rPr>
              <a:t>Analyze 6 technical modules where each solved clue leads to the next.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344060" y="399730"/>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21722" y="2363858"/>
            <a:ext cx="11945658" cy="4656184"/>
          </a:xfrm>
          <a:prstGeom prst="rect">
            <a:avLst/>
          </a:prstGeom>
        </p:spPr>
        <p:txBody>
          <a:bodyPr anchor="t" rtlCol="false" tIns="0" lIns="0" bIns="0" rIns="0">
            <a:spAutoFit/>
          </a:bodyPr>
          <a:lstStyle/>
          <a:p>
            <a:pPr algn="l">
              <a:lnSpc>
                <a:spcPts val="12159"/>
              </a:lnSpc>
              <a:spcBef>
                <a:spcPct val="0"/>
              </a:spcBef>
            </a:pPr>
            <a:r>
              <a:rPr lang="en-US" b="true" sz="8685">
                <a:solidFill>
                  <a:srgbClr val="FFFFFF"/>
                </a:solidFill>
                <a:latin typeface="Poppins Bold"/>
                <a:ea typeface="Poppins Bold"/>
                <a:cs typeface="Poppins Bold"/>
                <a:sym typeface="Poppins Bold"/>
              </a:rPr>
              <a:t>Data Recovery and Deletion Forensics on Removable Media</a:t>
            </a:r>
            <a:r>
              <a:rPr lang="en-US" b="true" sz="8685">
                <a:solidFill>
                  <a:srgbClr val="FFFFFF"/>
                </a:solidFill>
                <a:latin typeface="Poppins Bold"/>
                <a:ea typeface="Poppins Bold"/>
                <a:cs typeface="Poppins Bold"/>
                <a:sym typeface="Poppins Bold"/>
              </a:rPr>
              <a:t>​</a:t>
            </a:r>
          </a:p>
        </p:txBody>
      </p:sp>
      <p:grpSp>
        <p:nvGrpSpPr>
          <p:cNvPr name="Group 8" id="8"/>
          <p:cNvGrpSpPr/>
          <p:nvPr/>
        </p:nvGrpSpPr>
        <p:grpSpPr>
          <a:xfrm rot="0">
            <a:off x="16744950" y="8619148"/>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2463133" y="7644247"/>
            <a:ext cx="6038444" cy="60384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4" id="14"/>
          <p:cNvSpPr/>
          <p:nvPr/>
        </p:nvSpPr>
        <p:spPr>
          <a:xfrm flipH="false" flipV="false" rot="0">
            <a:off x="11970025" y="2353435"/>
            <a:ext cx="7302606" cy="5747151"/>
          </a:xfrm>
          <a:custGeom>
            <a:avLst/>
            <a:gdLst/>
            <a:ahLst/>
            <a:cxnLst/>
            <a:rect r="r" b="b" t="t" l="l"/>
            <a:pathLst>
              <a:path h="5747151" w="7302606">
                <a:moveTo>
                  <a:pt x="0" y="0"/>
                </a:moveTo>
                <a:lnTo>
                  <a:pt x="7302607" y="0"/>
                </a:lnTo>
                <a:lnTo>
                  <a:pt x="7302607" y="5747151"/>
                </a:lnTo>
                <a:lnTo>
                  <a:pt x="0" y="5747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25243" y="2100779"/>
            <a:ext cx="15237514" cy="6708792"/>
          </a:xfrm>
          <a:prstGeom prst="rect">
            <a:avLst/>
          </a:prstGeom>
        </p:spPr>
        <p:txBody>
          <a:bodyPr anchor="t" rtlCol="false" tIns="0" lIns="0" bIns="0" rIns="0">
            <a:spAutoFit/>
          </a:bodyPr>
          <a:lstStyle/>
          <a:p>
            <a:pPr algn="ctr">
              <a:lnSpc>
                <a:spcPts val="12196"/>
              </a:lnSpc>
            </a:pPr>
            <a:r>
              <a:rPr lang="en-US" b="true" sz="12705" spc="-647">
                <a:solidFill>
                  <a:srgbClr val="FFFFFF"/>
                </a:solidFill>
                <a:latin typeface="Poppins Bold"/>
                <a:ea typeface="Poppins Bold"/>
                <a:cs typeface="Poppins Bold"/>
                <a:sym typeface="Poppins Bold"/>
              </a:rPr>
              <a:t>Module 1 </a:t>
            </a:r>
          </a:p>
          <a:p>
            <a:pPr algn="ctr">
              <a:lnSpc>
                <a:spcPts val="12196"/>
              </a:lnSpc>
            </a:pPr>
            <a:r>
              <a:rPr lang="en-US" b="true" sz="12705" spc="-647">
                <a:solidFill>
                  <a:srgbClr val="FD696E"/>
                </a:solidFill>
                <a:latin typeface="Poppins Bold"/>
                <a:ea typeface="Poppins Bold"/>
                <a:cs typeface="Poppins Bold"/>
                <a:sym typeface="Poppins Bold"/>
              </a:rPr>
              <a:t>The First Pawprint (Image Stego)</a:t>
            </a:r>
          </a:p>
          <a:p>
            <a:pPr algn="ctr">
              <a:lnSpc>
                <a:spcPts val="14404"/>
              </a:lnSpc>
            </a:pP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0088" y="3735024"/>
            <a:ext cx="15285273" cy="2025299"/>
          </a:xfrm>
          <a:custGeom>
            <a:avLst/>
            <a:gdLst/>
            <a:ahLst/>
            <a:cxnLst/>
            <a:rect r="r" b="b" t="t" l="l"/>
            <a:pathLst>
              <a:path h="2025299" w="15285273">
                <a:moveTo>
                  <a:pt x="0" y="0"/>
                </a:moveTo>
                <a:lnTo>
                  <a:pt x="15285272" y="0"/>
                </a:lnTo>
                <a:lnTo>
                  <a:pt x="15285272" y="2025299"/>
                </a:lnTo>
                <a:lnTo>
                  <a:pt x="0" y="2025299"/>
                </a:lnTo>
                <a:lnTo>
                  <a:pt x="0" y="0"/>
                </a:lnTo>
                <a:close/>
              </a:path>
            </a:pathLst>
          </a:custGeom>
          <a:blipFill>
            <a:blip r:embed="rId4"/>
            <a:stretch>
              <a:fillRect l="0" t="0" r="0" b="0"/>
            </a:stretch>
          </a:blipFill>
        </p:spPr>
      </p:sp>
      <p:sp>
        <p:nvSpPr>
          <p:cNvPr name="Freeform 7" id="7"/>
          <p:cNvSpPr/>
          <p:nvPr/>
        </p:nvSpPr>
        <p:spPr>
          <a:xfrm flipH="false" flipV="false" rot="0">
            <a:off x="924615" y="6722334"/>
            <a:ext cx="11496301" cy="3245591"/>
          </a:xfrm>
          <a:custGeom>
            <a:avLst/>
            <a:gdLst/>
            <a:ahLst/>
            <a:cxnLst/>
            <a:rect r="r" b="b" t="t" l="l"/>
            <a:pathLst>
              <a:path h="3245591" w="11496301">
                <a:moveTo>
                  <a:pt x="0" y="0"/>
                </a:moveTo>
                <a:lnTo>
                  <a:pt x="11496301" y="0"/>
                </a:lnTo>
                <a:lnTo>
                  <a:pt x="11496301" y="3245591"/>
                </a:lnTo>
                <a:lnTo>
                  <a:pt x="0" y="3245591"/>
                </a:lnTo>
                <a:lnTo>
                  <a:pt x="0" y="0"/>
                </a:lnTo>
                <a:close/>
              </a:path>
            </a:pathLst>
          </a:custGeom>
          <a:blipFill>
            <a:blip r:embed="rId5"/>
            <a:stretch>
              <a:fillRect l="0" t="0" r="-2195" b="0"/>
            </a:stretch>
          </a:blipFill>
        </p:spPr>
      </p:sp>
      <p:sp>
        <p:nvSpPr>
          <p:cNvPr name="TextBox 8" id="8"/>
          <p:cNvSpPr txBox="true"/>
          <p:nvPr/>
        </p:nvSpPr>
        <p:spPr>
          <a:xfrm rot="0">
            <a:off x="1028700" y="1171575"/>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9" id="9"/>
          <p:cNvSpPr txBox="true"/>
          <p:nvPr/>
        </p:nvSpPr>
        <p:spPr>
          <a:xfrm rot="0">
            <a:off x="6273522" y="1389899"/>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10" id="10"/>
          <p:cNvSpPr txBox="true"/>
          <p:nvPr/>
        </p:nvSpPr>
        <p:spPr>
          <a:xfrm rot="0">
            <a:off x="410592" y="2857086"/>
            <a:ext cx="1114661" cy="61856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Step1:</a:t>
            </a:r>
          </a:p>
        </p:txBody>
      </p:sp>
      <p:sp>
        <p:nvSpPr>
          <p:cNvPr name="TextBox 11" id="11"/>
          <p:cNvSpPr txBox="true"/>
          <p:nvPr/>
        </p:nvSpPr>
        <p:spPr>
          <a:xfrm rot="0">
            <a:off x="565119" y="5846048"/>
            <a:ext cx="1187765" cy="61856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Step2:</a:t>
            </a:r>
          </a:p>
        </p:txBody>
      </p:sp>
      <p:sp>
        <p:nvSpPr>
          <p:cNvPr name="TextBox 12" id="12"/>
          <p:cNvSpPr txBox="true"/>
          <p:nvPr/>
        </p:nvSpPr>
        <p:spPr>
          <a:xfrm rot="0">
            <a:off x="1974027" y="5917578"/>
            <a:ext cx="15285273" cy="504077"/>
          </a:xfrm>
          <a:prstGeom prst="rect">
            <a:avLst/>
          </a:prstGeom>
        </p:spPr>
        <p:txBody>
          <a:bodyPr anchor="t" rtlCol="false" tIns="0" lIns="0" bIns="0" rIns="0">
            <a:spAutoFit/>
          </a:bodyPr>
          <a:lstStyle/>
          <a:p>
            <a:pPr algn="l" marL="0" indent="0" lvl="0">
              <a:lnSpc>
                <a:spcPts val="4129"/>
              </a:lnSpc>
              <a:spcBef>
                <a:spcPct val="0"/>
              </a:spcBef>
            </a:pPr>
            <a:r>
              <a:rPr lang="en-US" sz="2429" strike="noStrike" u="none">
                <a:solidFill>
                  <a:srgbClr val="090147">
                    <a:alpha val="71765"/>
                  </a:srgbClr>
                </a:solidFill>
                <a:latin typeface="Poppins"/>
                <a:ea typeface="Poppins"/>
                <a:cs typeface="Poppins"/>
                <a:sym typeface="Poppins"/>
              </a:rPr>
              <a:t>echo "Clue: Look for kitten_secret.png..." &gt; secret_message.txt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22893" y="4102849"/>
            <a:ext cx="12988608" cy="3263388"/>
          </a:xfrm>
          <a:custGeom>
            <a:avLst/>
            <a:gdLst/>
            <a:ahLst/>
            <a:cxnLst/>
            <a:rect r="r" b="b" t="t" l="l"/>
            <a:pathLst>
              <a:path h="3263388" w="12988608">
                <a:moveTo>
                  <a:pt x="0" y="0"/>
                </a:moveTo>
                <a:lnTo>
                  <a:pt x="12988608" y="0"/>
                </a:lnTo>
                <a:lnTo>
                  <a:pt x="12988608" y="3263388"/>
                </a:lnTo>
                <a:lnTo>
                  <a:pt x="0" y="3263388"/>
                </a:lnTo>
                <a:lnTo>
                  <a:pt x="0" y="0"/>
                </a:lnTo>
                <a:close/>
              </a:path>
            </a:pathLst>
          </a:custGeom>
          <a:blipFill>
            <a:blip r:embed="rId4"/>
            <a:stretch>
              <a:fillRect l="0" t="0" r="0" b="0"/>
            </a:stretch>
          </a:blipFill>
        </p:spPr>
      </p:sp>
      <p:sp>
        <p:nvSpPr>
          <p:cNvPr name="TextBox 7" id="7"/>
          <p:cNvSpPr txBox="true"/>
          <p:nvPr/>
        </p:nvSpPr>
        <p:spPr>
          <a:xfrm rot="0">
            <a:off x="1028700" y="1171575"/>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8" id="8"/>
          <p:cNvSpPr txBox="true"/>
          <p:nvPr/>
        </p:nvSpPr>
        <p:spPr>
          <a:xfrm rot="0">
            <a:off x="6273522" y="1389899"/>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9" id="9"/>
          <p:cNvSpPr txBox="true"/>
          <p:nvPr/>
        </p:nvSpPr>
        <p:spPr>
          <a:xfrm rot="0">
            <a:off x="428498" y="2988988"/>
            <a:ext cx="1200404" cy="61856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Step3:</a:t>
            </a:r>
          </a:p>
        </p:txBody>
      </p:sp>
      <p:sp>
        <p:nvSpPr>
          <p:cNvPr name="TextBox 10" id="10"/>
          <p:cNvSpPr txBox="true"/>
          <p:nvPr/>
        </p:nvSpPr>
        <p:spPr>
          <a:xfrm rot="0">
            <a:off x="1805504" y="3056305"/>
            <a:ext cx="11050906" cy="512502"/>
          </a:xfrm>
          <a:prstGeom prst="rect">
            <a:avLst/>
          </a:prstGeom>
        </p:spPr>
        <p:txBody>
          <a:bodyPr anchor="t" rtlCol="false" tIns="0" lIns="0" bIns="0" rIns="0">
            <a:spAutoFit/>
          </a:bodyPr>
          <a:lstStyle/>
          <a:p>
            <a:pPr algn="l" marL="0" indent="0" lvl="0">
              <a:lnSpc>
                <a:spcPts val="4129"/>
              </a:lnSpc>
              <a:spcBef>
                <a:spcPct val="0"/>
              </a:spcBef>
            </a:pPr>
            <a:r>
              <a:rPr lang="en-US" sz="2429" strike="noStrike" u="none">
                <a:solidFill>
                  <a:srgbClr val="090147">
                    <a:alpha val="71765"/>
                  </a:srgbClr>
                </a:solidFill>
                <a:latin typeface="Poppins"/>
                <a:ea typeface="Poppins"/>
                <a:cs typeface="Poppins"/>
                <a:sym typeface="Poppins"/>
              </a:rPr>
              <a:t>steghide embed -cf mrwhisker1.jpg -ef secret_message.txt -p "purrfect"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362280" y="7990733"/>
            <a:ext cx="2765341" cy="1835181"/>
          </a:xfrm>
          <a:custGeom>
            <a:avLst/>
            <a:gdLst/>
            <a:ahLst/>
            <a:cxnLst/>
            <a:rect r="r" b="b" t="t" l="l"/>
            <a:pathLst>
              <a:path h="1835181" w="2765341">
                <a:moveTo>
                  <a:pt x="2765340" y="0"/>
                </a:moveTo>
                <a:lnTo>
                  <a:pt x="0" y="0"/>
                </a:lnTo>
                <a:lnTo>
                  <a:pt x="0" y="1835181"/>
                </a:lnTo>
                <a:lnTo>
                  <a:pt x="2765340" y="1835181"/>
                </a:lnTo>
                <a:lnTo>
                  <a:pt x="27653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25788" y="-135230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true" flipV="false" rot="0">
            <a:off x="1028700" y="-603890"/>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0" id="10"/>
          <p:cNvSpPr/>
          <p:nvPr/>
        </p:nvSpPr>
        <p:spPr>
          <a:xfrm>
            <a:off x="4937534" y="5990483"/>
            <a:ext cx="5746702" cy="0"/>
          </a:xfrm>
          <a:prstGeom prst="line">
            <a:avLst/>
          </a:prstGeom>
          <a:ln cap="flat" w="38100">
            <a:solidFill>
              <a:srgbClr val="000000"/>
            </a:solidFill>
            <a:prstDash val="sysDot"/>
            <a:headEnd type="none" len="sm" w="sm"/>
            <a:tailEnd type="none" len="sm" w="sm"/>
          </a:ln>
        </p:spPr>
      </p:sp>
      <p:grpSp>
        <p:nvGrpSpPr>
          <p:cNvPr name="Group 11" id="11"/>
          <p:cNvGrpSpPr/>
          <p:nvPr/>
        </p:nvGrpSpPr>
        <p:grpSpPr>
          <a:xfrm rot="0">
            <a:off x="1384740" y="4466483"/>
            <a:ext cx="4326634" cy="3086100"/>
            <a:chOff x="0" y="0"/>
            <a:chExt cx="1139525" cy="812800"/>
          </a:xfrm>
        </p:grpSpPr>
        <p:sp>
          <p:nvSpPr>
            <p:cNvPr name="Freeform 12" id="12"/>
            <p:cNvSpPr/>
            <p:nvPr/>
          </p:nvSpPr>
          <p:spPr>
            <a:xfrm flipH="false" flipV="false" rot="0">
              <a:off x="0" y="0"/>
              <a:ext cx="1139525" cy="812800"/>
            </a:xfrm>
            <a:custGeom>
              <a:avLst/>
              <a:gdLst/>
              <a:ahLst/>
              <a:cxnLst/>
              <a:rect r="r" b="b" t="t" l="l"/>
              <a:pathLst>
                <a:path h="812800" w="1139525">
                  <a:moveTo>
                    <a:pt x="69785" y="0"/>
                  </a:moveTo>
                  <a:lnTo>
                    <a:pt x="1069740" y="0"/>
                  </a:lnTo>
                  <a:cubicBezTo>
                    <a:pt x="1108281" y="0"/>
                    <a:pt x="1139525" y="31244"/>
                    <a:pt x="1139525" y="69785"/>
                  </a:cubicBezTo>
                  <a:lnTo>
                    <a:pt x="1139525" y="743015"/>
                  </a:lnTo>
                  <a:cubicBezTo>
                    <a:pt x="1139525" y="781556"/>
                    <a:pt x="1108281" y="812800"/>
                    <a:pt x="1069740" y="812800"/>
                  </a:cubicBezTo>
                  <a:lnTo>
                    <a:pt x="69785" y="812800"/>
                  </a:lnTo>
                  <a:cubicBezTo>
                    <a:pt x="31244" y="812800"/>
                    <a:pt x="0" y="781556"/>
                    <a:pt x="0" y="743015"/>
                  </a:cubicBezTo>
                  <a:lnTo>
                    <a:pt x="0" y="69785"/>
                  </a:lnTo>
                  <a:cubicBezTo>
                    <a:pt x="0" y="31244"/>
                    <a:pt x="31244" y="0"/>
                    <a:pt x="69785" y="0"/>
                  </a:cubicBezTo>
                  <a:close/>
                </a:path>
              </a:pathLst>
            </a:custGeom>
            <a:solidFill>
              <a:srgbClr val="FD696E"/>
            </a:solidFill>
          </p:spPr>
        </p:sp>
        <p:sp>
          <p:nvSpPr>
            <p:cNvPr name="TextBox 13" id="13"/>
            <p:cNvSpPr txBox="true"/>
            <p:nvPr/>
          </p:nvSpPr>
          <p:spPr>
            <a:xfrm>
              <a:off x="0" y="-57150"/>
              <a:ext cx="1139525" cy="869950"/>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6478858" y="2386724"/>
            <a:ext cx="12190568" cy="830580"/>
          </a:xfrm>
          <a:prstGeom prst="rect">
            <a:avLst/>
          </a:prstGeom>
        </p:spPr>
        <p:txBody>
          <a:bodyPr anchor="t" rtlCol="false" tIns="0" lIns="0" bIns="0" rIns="0">
            <a:spAutoFit/>
          </a:bodyPr>
          <a:lstStyle/>
          <a:p>
            <a:pPr algn="l" marL="0" indent="0" lvl="0">
              <a:lnSpc>
                <a:spcPts val="5759"/>
              </a:lnSpc>
              <a:spcBef>
                <a:spcPct val="0"/>
              </a:spcBef>
            </a:pPr>
            <a:r>
              <a:rPr lang="en-US" b="true" sz="6000" spc="-306">
                <a:solidFill>
                  <a:srgbClr val="FD696E"/>
                </a:solidFill>
                <a:latin typeface="Poppins Bold"/>
                <a:ea typeface="Poppins Bold"/>
                <a:cs typeface="Poppins Bold"/>
                <a:sym typeface="Poppins Bold"/>
              </a:rPr>
              <a:t>The Fi</a:t>
            </a:r>
            <a:r>
              <a:rPr lang="en-US" b="true" sz="6000" spc="-306" strike="noStrike" u="none">
                <a:solidFill>
                  <a:srgbClr val="FD696E"/>
                </a:solidFill>
                <a:latin typeface="Poppins Bold"/>
                <a:ea typeface="Poppins Bold"/>
                <a:cs typeface="Poppins Bold"/>
                <a:sym typeface="Poppins Bold"/>
              </a:rPr>
              <a:t>rst Pawprint (Image Stego)</a:t>
            </a:r>
          </a:p>
        </p:txBody>
      </p:sp>
      <p:sp>
        <p:nvSpPr>
          <p:cNvPr name="TextBox 15" id="15"/>
          <p:cNvSpPr txBox="true"/>
          <p:nvPr/>
        </p:nvSpPr>
        <p:spPr>
          <a:xfrm rot="0">
            <a:off x="752099" y="2090046"/>
            <a:ext cx="9918551" cy="1490612"/>
          </a:xfrm>
          <a:prstGeom prst="rect">
            <a:avLst/>
          </a:prstGeom>
        </p:spPr>
        <p:txBody>
          <a:bodyPr anchor="t" rtlCol="false" tIns="0" lIns="0" bIns="0" rIns="0">
            <a:spAutoFit/>
          </a:bodyPr>
          <a:lstStyle/>
          <a:p>
            <a:pPr algn="just">
              <a:lnSpc>
                <a:spcPts val="10348"/>
              </a:lnSpc>
            </a:pPr>
            <a:r>
              <a:rPr lang="en-US" b="true" sz="10779" spc="-549">
                <a:solidFill>
                  <a:srgbClr val="090147"/>
                </a:solidFill>
                <a:latin typeface="Poppins Bold"/>
                <a:ea typeface="Poppins Bold"/>
                <a:cs typeface="Poppins Bold"/>
                <a:sym typeface="Poppins Bold"/>
              </a:rPr>
              <a:t>Module 1 </a:t>
            </a:r>
          </a:p>
        </p:txBody>
      </p:sp>
      <p:sp>
        <p:nvSpPr>
          <p:cNvPr name="TextBox 16" id="16"/>
          <p:cNvSpPr txBox="true"/>
          <p:nvPr/>
        </p:nvSpPr>
        <p:spPr>
          <a:xfrm rot="0">
            <a:off x="1738105" y="5488165"/>
            <a:ext cx="3619904" cy="685802"/>
          </a:xfrm>
          <a:prstGeom prst="rect">
            <a:avLst/>
          </a:prstGeom>
        </p:spPr>
        <p:txBody>
          <a:bodyPr anchor="t" rtlCol="false" tIns="0" lIns="0" bIns="0" rIns="0">
            <a:spAutoFit/>
          </a:bodyPr>
          <a:lstStyle/>
          <a:p>
            <a:pPr algn="ctr" marL="0" indent="0" lvl="0">
              <a:lnSpc>
                <a:spcPts val="5609"/>
              </a:lnSpc>
              <a:spcBef>
                <a:spcPct val="0"/>
              </a:spcBef>
            </a:pPr>
            <a:r>
              <a:rPr lang="en-US" sz="3299" strike="noStrike" u="none">
                <a:solidFill>
                  <a:srgbClr val="FFFFFF">
                    <a:alpha val="71765"/>
                  </a:srgbClr>
                </a:solidFill>
                <a:latin typeface="Poppins"/>
                <a:ea typeface="Poppins"/>
                <a:cs typeface="Poppins"/>
                <a:sym typeface="Poppins"/>
              </a:rPr>
              <a:t>mr</a:t>
            </a:r>
            <a:r>
              <a:rPr lang="en-US" sz="3299" strike="noStrike" u="none">
                <a:solidFill>
                  <a:srgbClr val="FFFFFF">
                    <a:alpha val="71765"/>
                  </a:srgbClr>
                </a:solidFill>
                <a:latin typeface="Poppins"/>
                <a:ea typeface="Poppins"/>
                <a:cs typeface="Poppins"/>
                <a:sym typeface="Poppins"/>
              </a:rPr>
              <a:t>wh</a:t>
            </a:r>
            <a:r>
              <a:rPr lang="en-US" sz="3299" strike="noStrike" u="none">
                <a:solidFill>
                  <a:srgbClr val="FFFFFF">
                    <a:alpha val="71765"/>
                  </a:srgbClr>
                </a:solidFill>
                <a:latin typeface="Poppins"/>
                <a:ea typeface="Poppins"/>
                <a:cs typeface="Poppins"/>
                <a:sym typeface="Poppins"/>
              </a:rPr>
              <a:t>is</a:t>
            </a:r>
            <a:r>
              <a:rPr lang="en-US" sz="3299" strike="noStrike" u="none">
                <a:solidFill>
                  <a:srgbClr val="FFFFFF">
                    <a:alpha val="71765"/>
                  </a:srgbClr>
                </a:solidFill>
                <a:latin typeface="Poppins"/>
                <a:ea typeface="Poppins"/>
                <a:cs typeface="Poppins"/>
                <a:sym typeface="Poppins"/>
              </a:rPr>
              <a:t>k</a:t>
            </a:r>
            <a:r>
              <a:rPr lang="en-US" sz="3299" strike="noStrike" u="none">
                <a:solidFill>
                  <a:srgbClr val="FFFFFF">
                    <a:alpha val="71765"/>
                  </a:srgbClr>
                </a:solidFill>
                <a:latin typeface="Poppins"/>
                <a:ea typeface="Poppins"/>
                <a:cs typeface="Poppins"/>
                <a:sym typeface="Poppins"/>
              </a:rPr>
              <a:t>er</a:t>
            </a:r>
            <a:r>
              <a:rPr lang="en-US" sz="3299" strike="noStrike" u="none">
                <a:solidFill>
                  <a:srgbClr val="FFFFFF">
                    <a:alpha val="71765"/>
                  </a:srgbClr>
                </a:solidFill>
                <a:latin typeface="Poppins"/>
                <a:ea typeface="Poppins"/>
                <a:cs typeface="Poppins"/>
                <a:sym typeface="Poppins"/>
              </a:rPr>
              <a:t>1.j</a:t>
            </a:r>
            <a:r>
              <a:rPr lang="en-US" sz="3299" strike="noStrike" u="none">
                <a:solidFill>
                  <a:srgbClr val="FFFFFF">
                    <a:alpha val="71765"/>
                  </a:srgbClr>
                </a:solidFill>
                <a:latin typeface="Poppins"/>
                <a:ea typeface="Poppins"/>
                <a:cs typeface="Poppins"/>
                <a:sym typeface="Poppins"/>
              </a:rPr>
              <a:t>pg</a:t>
            </a:r>
          </a:p>
        </p:txBody>
      </p:sp>
      <p:sp>
        <p:nvSpPr>
          <p:cNvPr name="TextBox 17" id="17"/>
          <p:cNvSpPr txBox="true"/>
          <p:nvPr/>
        </p:nvSpPr>
        <p:spPr>
          <a:xfrm rot="0">
            <a:off x="1932515" y="4810862"/>
            <a:ext cx="3231085" cy="426974"/>
          </a:xfrm>
          <a:prstGeom prst="rect">
            <a:avLst/>
          </a:prstGeom>
        </p:spPr>
        <p:txBody>
          <a:bodyPr anchor="t" rtlCol="false" tIns="0" lIns="0" bIns="0" rIns="0">
            <a:spAutoFit/>
          </a:bodyPr>
          <a:lstStyle/>
          <a:p>
            <a:pPr algn="ctr">
              <a:lnSpc>
                <a:spcPts val="3379"/>
              </a:lnSpc>
            </a:pPr>
            <a:r>
              <a:rPr lang="en-US" sz="2180" b="true">
                <a:solidFill>
                  <a:srgbClr val="FFFFFF"/>
                </a:solidFill>
                <a:latin typeface="Poppins Bold"/>
                <a:ea typeface="Poppins Bold"/>
                <a:cs typeface="Poppins Bold"/>
                <a:sym typeface="Poppins Bold"/>
              </a:rPr>
              <a:t>Evidence: </a:t>
            </a:r>
          </a:p>
        </p:txBody>
      </p:sp>
      <p:sp>
        <p:nvSpPr>
          <p:cNvPr name="TextBox 18" id="18"/>
          <p:cNvSpPr txBox="true"/>
          <p:nvPr/>
        </p:nvSpPr>
        <p:spPr>
          <a:xfrm rot="0">
            <a:off x="7603764" y="5342783"/>
            <a:ext cx="3080472" cy="1143001"/>
          </a:xfrm>
          <a:prstGeom prst="rect">
            <a:avLst/>
          </a:prstGeom>
        </p:spPr>
        <p:txBody>
          <a:bodyPr anchor="t" rtlCol="false" tIns="0" lIns="0" bIns="0" rIns="0">
            <a:spAutoFit/>
          </a:bodyPr>
          <a:lstStyle/>
          <a:p>
            <a:pPr algn="ctr" marL="0" indent="0" lvl="0">
              <a:lnSpc>
                <a:spcPts val="4589"/>
              </a:lnSpc>
              <a:spcBef>
                <a:spcPct val="0"/>
              </a:spcBef>
            </a:pPr>
            <a:r>
              <a:rPr lang="en-US" sz="2699">
                <a:solidFill>
                  <a:srgbClr val="FFFFFF">
                    <a:alpha val="71765"/>
                  </a:srgbClr>
                </a:solidFill>
                <a:latin typeface="Poppins"/>
                <a:ea typeface="Poppins"/>
                <a:cs typeface="Poppins"/>
                <a:sym typeface="Poppins"/>
              </a:rPr>
              <a:t>St</a:t>
            </a:r>
            <a:r>
              <a:rPr lang="en-US" sz="2699" strike="noStrike" u="none">
                <a:solidFill>
                  <a:srgbClr val="FFFFFF">
                    <a:alpha val="71765"/>
                  </a:srgbClr>
                </a:solidFill>
                <a:latin typeface="Poppins"/>
                <a:ea typeface="Poppins"/>
                <a:cs typeface="Poppins"/>
                <a:sym typeface="Poppins"/>
              </a:rPr>
              <a:t>e</a:t>
            </a:r>
            <a:r>
              <a:rPr lang="en-US" sz="2699" strike="noStrike" u="none">
                <a:solidFill>
                  <a:srgbClr val="FFFFFF">
                    <a:alpha val="71765"/>
                  </a:srgbClr>
                </a:solidFill>
                <a:latin typeface="Poppins"/>
                <a:ea typeface="Poppins"/>
                <a:cs typeface="Poppins"/>
                <a:sym typeface="Poppins"/>
              </a:rPr>
              <a:t>gh</a:t>
            </a:r>
            <a:r>
              <a:rPr lang="en-US" sz="2699" strike="noStrike" u="none">
                <a:solidFill>
                  <a:srgbClr val="FFFFFF">
                    <a:alpha val="71765"/>
                  </a:srgbClr>
                </a:solidFill>
                <a:latin typeface="Poppins"/>
                <a:ea typeface="Poppins"/>
                <a:cs typeface="Poppins"/>
                <a:sym typeface="Poppins"/>
              </a:rPr>
              <a:t>ide e</a:t>
            </a:r>
            <a:r>
              <a:rPr lang="en-US" sz="2699" strike="noStrike" u="none">
                <a:solidFill>
                  <a:srgbClr val="FFFFFF">
                    <a:alpha val="71765"/>
                  </a:srgbClr>
                </a:solidFill>
                <a:latin typeface="Poppins"/>
                <a:ea typeface="Poppins"/>
                <a:cs typeface="Poppins"/>
                <a:sym typeface="Poppins"/>
              </a:rPr>
              <a:t>mb</a:t>
            </a:r>
            <a:r>
              <a:rPr lang="en-US" sz="2699" strike="noStrike" u="none">
                <a:solidFill>
                  <a:srgbClr val="FFFFFF">
                    <a:alpha val="71765"/>
                  </a:srgbClr>
                </a:solidFill>
                <a:latin typeface="Poppins"/>
                <a:ea typeface="Poppins"/>
                <a:cs typeface="Poppins"/>
                <a:sym typeface="Poppins"/>
              </a:rPr>
              <a:t>ed</a:t>
            </a:r>
            <a:r>
              <a:rPr lang="en-US" sz="2699" strike="noStrike" u="none">
                <a:solidFill>
                  <a:srgbClr val="FFFFFF">
                    <a:alpha val="71765"/>
                  </a:srgbClr>
                </a:solidFill>
                <a:latin typeface="Poppins"/>
                <a:ea typeface="Poppins"/>
                <a:cs typeface="Poppins"/>
                <a:sym typeface="Poppins"/>
              </a:rPr>
              <a:t>d</a:t>
            </a:r>
            <a:r>
              <a:rPr lang="en-US" sz="2699" strike="noStrike" u="none">
                <a:solidFill>
                  <a:srgbClr val="FFFFFF">
                    <a:alpha val="71765"/>
                  </a:srgbClr>
                </a:solidFill>
                <a:latin typeface="Poppins"/>
                <a:ea typeface="Poppins"/>
                <a:cs typeface="Poppins"/>
                <a:sym typeface="Poppins"/>
              </a:rPr>
              <a:t>ing</a:t>
            </a:r>
          </a:p>
        </p:txBody>
      </p:sp>
      <p:sp>
        <p:nvSpPr>
          <p:cNvPr name="TextBox 19" id="19"/>
          <p:cNvSpPr txBox="true"/>
          <p:nvPr/>
        </p:nvSpPr>
        <p:spPr>
          <a:xfrm rot="0">
            <a:off x="11065662" y="5289732"/>
            <a:ext cx="7603764" cy="1284028"/>
          </a:xfrm>
          <a:prstGeom prst="rect">
            <a:avLst/>
          </a:prstGeom>
        </p:spPr>
        <p:txBody>
          <a:bodyPr anchor="t" rtlCol="false" tIns="0" lIns="0" bIns="0" rIns="0">
            <a:spAutoFit/>
          </a:bodyPr>
          <a:lstStyle/>
          <a:p>
            <a:pPr algn="l" marL="0" indent="0" lvl="0">
              <a:lnSpc>
                <a:spcPts val="5149"/>
              </a:lnSpc>
              <a:spcBef>
                <a:spcPct val="0"/>
              </a:spcBef>
            </a:pPr>
            <a:r>
              <a:rPr lang="en-US" sz="3029" strike="noStrike" u="none">
                <a:solidFill>
                  <a:srgbClr val="090147">
                    <a:alpha val="71765"/>
                  </a:srgbClr>
                </a:solidFill>
                <a:latin typeface="Poppins"/>
                <a:ea typeface="Poppins"/>
                <a:cs typeface="Poppins"/>
                <a:sym typeface="Poppins"/>
              </a:rPr>
              <a:t>we used steghide extract -sf cat_meme.jpg -p "</a:t>
            </a:r>
            <a:r>
              <a:rPr lang="en-US" sz="3029" strike="noStrike" u="none">
                <a:solidFill>
                  <a:srgbClr val="FD696E">
                    <a:alpha val="71765"/>
                  </a:srgbClr>
                </a:solidFill>
                <a:latin typeface="Poppins"/>
                <a:ea typeface="Poppins"/>
                <a:cs typeface="Poppins"/>
                <a:sym typeface="Poppins"/>
              </a:rPr>
              <a:t>pu</a:t>
            </a:r>
            <a:r>
              <a:rPr lang="en-US" sz="3029" strike="noStrike" u="none">
                <a:solidFill>
                  <a:srgbClr val="FD696E">
                    <a:alpha val="71765"/>
                  </a:srgbClr>
                </a:solidFill>
                <a:latin typeface="Poppins"/>
                <a:ea typeface="Poppins"/>
                <a:cs typeface="Poppins"/>
                <a:sym typeface="Poppins"/>
              </a:rPr>
              <a:t>rrfect</a:t>
            </a:r>
            <a:r>
              <a:rPr lang="en-US" sz="3029" strike="noStrike" u="none">
                <a:solidFill>
                  <a:srgbClr val="090147">
                    <a:alpha val="71765"/>
                  </a:srgbClr>
                </a:solidFill>
                <a:latin typeface="Poppins"/>
                <a:ea typeface="Poppins"/>
                <a:cs typeface="Poppins"/>
                <a:sym typeface="Poppins"/>
              </a:rPr>
              <a: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362280" y="7990733"/>
            <a:ext cx="2765341" cy="1835181"/>
          </a:xfrm>
          <a:custGeom>
            <a:avLst/>
            <a:gdLst/>
            <a:ahLst/>
            <a:cxnLst/>
            <a:rect r="r" b="b" t="t" l="l"/>
            <a:pathLst>
              <a:path h="1835181" w="2765341">
                <a:moveTo>
                  <a:pt x="2765340" y="0"/>
                </a:moveTo>
                <a:lnTo>
                  <a:pt x="0" y="0"/>
                </a:lnTo>
                <a:lnTo>
                  <a:pt x="0" y="1835181"/>
                </a:lnTo>
                <a:lnTo>
                  <a:pt x="2765340" y="1835181"/>
                </a:lnTo>
                <a:lnTo>
                  <a:pt x="27653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25788" y="-135230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true" flipV="false" rot="0">
            <a:off x="1028700" y="-603890"/>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090266" y="3580658"/>
            <a:ext cx="12107469" cy="6174809"/>
          </a:xfrm>
          <a:custGeom>
            <a:avLst/>
            <a:gdLst/>
            <a:ahLst/>
            <a:cxnLst/>
            <a:rect r="r" b="b" t="t" l="l"/>
            <a:pathLst>
              <a:path h="6174809" w="12107469">
                <a:moveTo>
                  <a:pt x="0" y="0"/>
                </a:moveTo>
                <a:lnTo>
                  <a:pt x="12107468" y="0"/>
                </a:lnTo>
                <a:lnTo>
                  <a:pt x="12107468" y="6174809"/>
                </a:lnTo>
                <a:lnTo>
                  <a:pt x="0" y="6174809"/>
                </a:lnTo>
                <a:lnTo>
                  <a:pt x="0" y="0"/>
                </a:lnTo>
                <a:close/>
              </a:path>
            </a:pathLst>
          </a:custGeom>
          <a:blipFill>
            <a:blip r:embed="rId4"/>
            <a:stretch>
              <a:fillRect l="0" t="0" r="0" b="0"/>
            </a:stretch>
          </a:blipFill>
        </p:spPr>
      </p:sp>
      <p:sp>
        <p:nvSpPr>
          <p:cNvPr name="TextBox 11" id="11"/>
          <p:cNvSpPr txBox="true"/>
          <p:nvPr/>
        </p:nvSpPr>
        <p:spPr>
          <a:xfrm rot="0">
            <a:off x="6478858" y="2386724"/>
            <a:ext cx="12190568" cy="830580"/>
          </a:xfrm>
          <a:prstGeom prst="rect">
            <a:avLst/>
          </a:prstGeom>
        </p:spPr>
        <p:txBody>
          <a:bodyPr anchor="t" rtlCol="false" tIns="0" lIns="0" bIns="0" rIns="0">
            <a:spAutoFit/>
          </a:bodyPr>
          <a:lstStyle/>
          <a:p>
            <a:pPr algn="l" marL="0" indent="0" lvl="0">
              <a:lnSpc>
                <a:spcPts val="5759"/>
              </a:lnSpc>
              <a:spcBef>
                <a:spcPct val="0"/>
              </a:spcBef>
            </a:pPr>
            <a:r>
              <a:rPr lang="en-US" b="true" sz="6000" spc="-306">
                <a:solidFill>
                  <a:srgbClr val="FD696E"/>
                </a:solidFill>
                <a:latin typeface="Poppins Bold"/>
                <a:ea typeface="Poppins Bold"/>
                <a:cs typeface="Poppins Bold"/>
                <a:sym typeface="Poppins Bold"/>
              </a:rPr>
              <a:t>The Fi</a:t>
            </a:r>
            <a:r>
              <a:rPr lang="en-US" b="true" sz="6000" spc="-306" strike="noStrike" u="none">
                <a:solidFill>
                  <a:srgbClr val="FD696E"/>
                </a:solidFill>
                <a:latin typeface="Poppins Bold"/>
                <a:ea typeface="Poppins Bold"/>
                <a:cs typeface="Poppins Bold"/>
                <a:sym typeface="Poppins Bold"/>
              </a:rPr>
              <a:t>rst Pawprint (Image Stego)</a:t>
            </a:r>
          </a:p>
        </p:txBody>
      </p:sp>
      <p:sp>
        <p:nvSpPr>
          <p:cNvPr name="TextBox 12" id="12"/>
          <p:cNvSpPr txBox="true"/>
          <p:nvPr/>
        </p:nvSpPr>
        <p:spPr>
          <a:xfrm rot="0">
            <a:off x="752099" y="2090046"/>
            <a:ext cx="9918551" cy="1490612"/>
          </a:xfrm>
          <a:prstGeom prst="rect">
            <a:avLst/>
          </a:prstGeom>
        </p:spPr>
        <p:txBody>
          <a:bodyPr anchor="t" rtlCol="false" tIns="0" lIns="0" bIns="0" rIns="0">
            <a:spAutoFit/>
          </a:bodyPr>
          <a:lstStyle/>
          <a:p>
            <a:pPr algn="just">
              <a:lnSpc>
                <a:spcPts val="10348"/>
              </a:lnSpc>
            </a:pPr>
            <a:r>
              <a:rPr lang="en-US" b="true" sz="10779" spc="-549">
                <a:solidFill>
                  <a:srgbClr val="090147"/>
                </a:solidFill>
                <a:latin typeface="Poppins Bold"/>
                <a:ea typeface="Poppins Bold"/>
                <a:cs typeface="Poppins Bold"/>
                <a:sym typeface="Poppins Bold"/>
              </a:rPr>
              <a:t>Module 1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362280" y="7990733"/>
            <a:ext cx="2765341" cy="1835181"/>
          </a:xfrm>
          <a:custGeom>
            <a:avLst/>
            <a:gdLst/>
            <a:ahLst/>
            <a:cxnLst/>
            <a:rect r="r" b="b" t="t" l="l"/>
            <a:pathLst>
              <a:path h="1835181" w="2765341">
                <a:moveTo>
                  <a:pt x="2765340" y="0"/>
                </a:moveTo>
                <a:lnTo>
                  <a:pt x="0" y="0"/>
                </a:lnTo>
                <a:lnTo>
                  <a:pt x="0" y="1835181"/>
                </a:lnTo>
                <a:lnTo>
                  <a:pt x="2765340" y="1835181"/>
                </a:lnTo>
                <a:lnTo>
                  <a:pt x="27653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25788" y="-135230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true" flipV="false" rot="0">
            <a:off x="1028700" y="-603890"/>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0" id="10"/>
          <p:cNvSpPr/>
          <p:nvPr/>
        </p:nvSpPr>
        <p:spPr>
          <a:xfrm>
            <a:off x="4937534" y="5990483"/>
            <a:ext cx="8412932" cy="0"/>
          </a:xfrm>
          <a:prstGeom prst="line">
            <a:avLst/>
          </a:prstGeom>
          <a:ln cap="flat" w="38100">
            <a:solidFill>
              <a:srgbClr val="000000"/>
            </a:solidFill>
            <a:prstDash val="sysDot"/>
            <a:headEnd type="none" len="sm" w="sm"/>
            <a:tailEnd type="none" len="sm" w="sm"/>
          </a:ln>
        </p:spPr>
      </p:sp>
      <p:grpSp>
        <p:nvGrpSpPr>
          <p:cNvPr name="Group 11" id="11"/>
          <p:cNvGrpSpPr/>
          <p:nvPr/>
        </p:nvGrpSpPr>
        <p:grpSpPr>
          <a:xfrm rot="0">
            <a:off x="1384740" y="4466483"/>
            <a:ext cx="4326634" cy="3086100"/>
            <a:chOff x="0" y="0"/>
            <a:chExt cx="1139525" cy="812800"/>
          </a:xfrm>
        </p:grpSpPr>
        <p:sp>
          <p:nvSpPr>
            <p:cNvPr name="Freeform 12" id="12"/>
            <p:cNvSpPr/>
            <p:nvPr/>
          </p:nvSpPr>
          <p:spPr>
            <a:xfrm flipH="false" flipV="false" rot="0">
              <a:off x="0" y="0"/>
              <a:ext cx="1139525" cy="812800"/>
            </a:xfrm>
            <a:custGeom>
              <a:avLst/>
              <a:gdLst/>
              <a:ahLst/>
              <a:cxnLst/>
              <a:rect r="r" b="b" t="t" l="l"/>
              <a:pathLst>
                <a:path h="812800" w="1139525">
                  <a:moveTo>
                    <a:pt x="69785" y="0"/>
                  </a:moveTo>
                  <a:lnTo>
                    <a:pt x="1069740" y="0"/>
                  </a:lnTo>
                  <a:cubicBezTo>
                    <a:pt x="1108281" y="0"/>
                    <a:pt x="1139525" y="31244"/>
                    <a:pt x="1139525" y="69785"/>
                  </a:cubicBezTo>
                  <a:lnTo>
                    <a:pt x="1139525" y="743015"/>
                  </a:lnTo>
                  <a:cubicBezTo>
                    <a:pt x="1139525" y="781556"/>
                    <a:pt x="1108281" y="812800"/>
                    <a:pt x="1069740" y="812800"/>
                  </a:cubicBezTo>
                  <a:lnTo>
                    <a:pt x="69785" y="812800"/>
                  </a:lnTo>
                  <a:cubicBezTo>
                    <a:pt x="31244" y="812800"/>
                    <a:pt x="0" y="781556"/>
                    <a:pt x="0" y="743015"/>
                  </a:cubicBezTo>
                  <a:lnTo>
                    <a:pt x="0" y="69785"/>
                  </a:lnTo>
                  <a:cubicBezTo>
                    <a:pt x="0" y="31244"/>
                    <a:pt x="31244" y="0"/>
                    <a:pt x="69785" y="0"/>
                  </a:cubicBezTo>
                  <a:close/>
                </a:path>
              </a:pathLst>
            </a:custGeom>
            <a:solidFill>
              <a:srgbClr val="FD696E"/>
            </a:solidFill>
          </p:spPr>
        </p:sp>
        <p:sp>
          <p:nvSpPr>
            <p:cNvPr name="TextBox 13" id="13"/>
            <p:cNvSpPr txBox="true"/>
            <p:nvPr/>
          </p:nvSpPr>
          <p:spPr>
            <a:xfrm>
              <a:off x="0" y="-57150"/>
              <a:ext cx="1139525" cy="869950"/>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6478858" y="2386724"/>
            <a:ext cx="12190568" cy="830580"/>
          </a:xfrm>
          <a:prstGeom prst="rect">
            <a:avLst/>
          </a:prstGeom>
        </p:spPr>
        <p:txBody>
          <a:bodyPr anchor="t" rtlCol="false" tIns="0" lIns="0" bIns="0" rIns="0">
            <a:spAutoFit/>
          </a:bodyPr>
          <a:lstStyle/>
          <a:p>
            <a:pPr algn="l" marL="0" indent="0" lvl="0">
              <a:lnSpc>
                <a:spcPts val="5759"/>
              </a:lnSpc>
              <a:spcBef>
                <a:spcPct val="0"/>
              </a:spcBef>
            </a:pPr>
            <a:r>
              <a:rPr lang="en-US" b="true" sz="6000" spc="-306">
                <a:solidFill>
                  <a:srgbClr val="FD696E"/>
                </a:solidFill>
                <a:latin typeface="Poppins Bold"/>
                <a:ea typeface="Poppins Bold"/>
                <a:cs typeface="Poppins Bold"/>
                <a:sym typeface="Poppins Bold"/>
              </a:rPr>
              <a:t>The Fi</a:t>
            </a:r>
            <a:r>
              <a:rPr lang="en-US" b="true" sz="6000" spc="-306" strike="noStrike" u="none">
                <a:solidFill>
                  <a:srgbClr val="FD696E"/>
                </a:solidFill>
                <a:latin typeface="Poppins Bold"/>
                <a:ea typeface="Poppins Bold"/>
                <a:cs typeface="Poppins Bold"/>
                <a:sym typeface="Poppins Bold"/>
              </a:rPr>
              <a:t>rst Pawprint (Image Stego)</a:t>
            </a:r>
          </a:p>
        </p:txBody>
      </p:sp>
      <p:sp>
        <p:nvSpPr>
          <p:cNvPr name="TextBox 15" id="15"/>
          <p:cNvSpPr txBox="true"/>
          <p:nvPr/>
        </p:nvSpPr>
        <p:spPr>
          <a:xfrm rot="0">
            <a:off x="752099" y="2090046"/>
            <a:ext cx="9918551" cy="1490612"/>
          </a:xfrm>
          <a:prstGeom prst="rect">
            <a:avLst/>
          </a:prstGeom>
        </p:spPr>
        <p:txBody>
          <a:bodyPr anchor="t" rtlCol="false" tIns="0" lIns="0" bIns="0" rIns="0">
            <a:spAutoFit/>
          </a:bodyPr>
          <a:lstStyle/>
          <a:p>
            <a:pPr algn="just">
              <a:lnSpc>
                <a:spcPts val="10348"/>
              </a:lnSpc>
            </a:pPr>
            <a:r>
              <a:rPr lang="en-US" b="true" sz="10779" spc="-549">
                <a:solidFill>
                  <a:srgbClr val="090147"/>
                </a:solidFill>
                <a:latin typeface="Poppins Bold"/>
                <a:ea typeface="Poppins Bold"/>
                <a:cs typeface="Poppins Bold"/>
                <a:sym typeface="Poppins Bold"/>
              </a:rPr>
              <a:t>Module 1 </a:t>
            </a:r>
          </a:p>
        </p:txBody>
      </p:sp>
      <p:sp>
        <p:nvSpPr>
          <p:cNvPr name="TextBox 16" id="16"/>
          <p:cNvSpPr txBox="true"/>
          <p:nvPr/>
        </p:nvSpPr>
        <p:spPr>
          <a:xfrm rot="0">
            <a:off x="1738105" y="5488165"/>
            <a:ext cx="3619904" cy="685802"/>
          </a:xfrm>
          <a:prstGeom prst="rect">
            <a:avLst/>
          </a:prstGeom>
        </p:spPr>
        <p:txBody>
          <a:bodyPr anchor="t" rtlCol="false" tIns="0" lIns="0" bIns="0" rIns="0">
            <a:spAutoFit/>
          </a:bodyPr>
          <a:lstStyle/>
          <a:p>
            <a:pPr algn="ctr" marL="0" indent="0" lvl="0">
              <a:lnSpc>
                <a:spcPts val="5609"/>
              </a:lnSpc>
              <a:spcBef>
                <a:spcPct val="0"/>
              </a:spcBef>
            </a:pPr>
            <a:r>
              <a:rPr lang="en-US" sz="3299" strike="noStrike" u="none">
                <a:solidFill>
                  <a:srgbClr val="FFFFFF">
                    <a:alpha val="71765"/>
                  </a:srgbClr>
                </a:solidFill>
                <a:latin typeface="Poppins"/>
                <a:ea typeface="Poppins"/>
                <a:cs typeface="Poppins"/>
                <a:sym typeface="Poppins"/>
              </a:rPr>
              <a:t>mr</a:t>
            </a:r>
            <a:r>
              <a:rPr lang="en-US" sz="3299" strike="noStrike" u="none">
                <a:solidFill>
                  <a:srgbClr val="FFFFFF">
                    <a:alpha val="71765"/>
                  </a:srgbClr>
                </a:solidFill>
                <a:latin typeface="Poppins"/>
                <a:ea typeface="Poppins"/>
                <a:cs typeface="Poppins"/>
                <a:sym typeface="Poppins"/>
              </a:rPr>
              <a:t>wh</a:t>
            </a:r>
            <a:r>
              <a:rPr lang="en-US" sz="3299" strike="noStrike" u="none">
                <a:solidFill>
                  <a:srgbClr val="FFFFFF">
                    <a:alpha val="71765"/>
                  </a:srgbClr>
                </a:solidFill>
                <a:latin typeface="Poppins"/>
                <a:ea typeface="Poppins"/>
                <a:cs typeface="Poppins"/>
                <a:sym typeface="Poppins"/>
              </a:rPr>
              <a:t>is</a:t>
            </a:r>
            <a:r>
              <a:rPr lang="en-US" sz="3299" strike="noStrike" u="none">
                <a:solidFill>
                  <a:srgbClr val="FFFFFF">
                    <a:alpha val="71765"/>
                  </a:srgbClr>
                </a:solidFill>
                <a:latin typeface="Poppins"/>
                <a:ea typeface="Poppins"/>
                <a:cs typeface="Poppins"/>
                <a:sym typeface="Poppins"/>
              </a:rPr>
              <a:t>k</a:t>
            </a:r>
            <a:r>
              <a:rPr lang="en-US" sz="3299" strike="noStrike" u="none">
                <a:solidFill>
                  <a:srgbClr val="FFFFFF">
                    <a:alpha val="71765"/>
                  </a:srgbClr>
                </a:solidFill>
                <a:latin typeface="Poppins"/>
                <a:ea typeface="Poppins"/>
                <a:cs typeface="Poppins"/>
                <a:sym typeface="Poppins"/>
              </a:rPr>
              <a:t>er</a:t>
            </a:r>
            <a:r>
              <a:rPr lang="en-US" sz="3299" strike="noStrike" u="none">
                <a:solidFill>
                  <a:srgbClr val="FFFFFF">
                    <a:alpha val="71765"/>
                  </a:srgbClr>
                </a:solidFill>
                <a:latin typeface="Poppins"/>
                <a:ea typeface="Poppins"/>
                <a:cs typeface="Poppins"/>
                <a:sym typeface="Poppins"/>
              </a:rPr>
              <a:t>1.j</a:t>
            </a:r>
            <a:r>
              <a:rPr lang="en-US" sz="3299" strike="noStrike" u="none">
                <a:solidFill>
                  <a:srgbClr val="FFFFFF">
                    <a:alpha val="71765"/>
                  </a:srgbClr>
                </a:solidFill>
                <a:latin typeface="Poppins"/>
                <a:ea typeface="Poppins"/>
                <a:cs typeface="Poppins"/>
                <a:sym typeface="Poppins"/>
              </a:rPr>
              <a:t>pg</a:t>
            </a:r>
          </a:p>
        </p:txBody>
      </p:sp>
      <p:sp>
        <p:nvSpPr>
          <p:cNvPr name="TextBox 17" id="17"/>
          <p:cNvSpPr txBox="true"/>
          <p:nvPr/>
        </p:nvSpPr>
        <p:spPr>
          <a:xfrm rot="0">
            <a:off x="1932515" y="4810862"/>
            <a:ext cx="3231085" cy="426974"/>
          </a:xfrm>
          <a:prstGeom prst="rect">
            <a:avLst/>
          </a:prstGeom>
        </p:spPr>
        <p:txBody>
          <a:bodyPr anchor="t" rtlCol="false" tIns="0" lIns="0" bIns="0" rIns="0">
            <a:spAutoFit/>
          </a:bodyPr>
          <a:lstStyle/>
          <a:p>
            <a:pPr algn="ctr">
              <a:lnSpc>
                <a:spcPts val="3379"/>
              </a:lnSpc>
            </a:pPr>
            <a:r>
              <a:rPr lang="en-US" sz="2180" b="true">
                <a:solidFill>
                  <a:srgbClr val="FFFFFF"/>
                </a:solidFill>
                <a:latin typeface="Poppins Bold"/>
                <a:ea typeface="Poppins Bold"/>
                <a:cs typeface="Poppins Bold"/>
                <a:sym typeface="Poppins Bold"/>
              </a:rPr>
              <a:t>Evidence: </a:t>
            </a:r>
          </a:p>
        </p:txBody>
      </p:sp>
      <p:grpSp>
        <p:nvGrpSpPr>
          <p:cNvPr name="Group 18" id="18"/>
          <p:cNvGrpSpPr/>
          <p:nvPr/>
        </p:nvGrpSpPr>
        <p:grpSpPr>
          <a:xfrm rot="0">
            <a:off x="6980683" y="4466483"/>
            <a:ext cx="4326634" cy="3086100"/>
            <a:chOff x="0" y="0"/>
            <a:chExt cx="1139525" cy="812800"/>
          </a:xfrm>
        </p:grpSpPr>
        <p:sp>
          <p:nvSpPr>
            <p:cNvPr name="Freeform 19" id="19"/>
            <p:cNvSpPr/>
            <p:nvPr/>
          </p:nvSpPr>
          <p:spPr>
            <a:xfrm flipH="false" flipV="false" rot="0">
              <a:off x="0" y="0"/>
              <a:ext cx="1139525" cy="812800"/>
            </a:xfrm>
            <a:custGeom>
              <a:avLst/>
              <a:gdLst/>
              <a:ahLst/>
              <a:cxnLst/>
              <a:rect r="r" b="b" t="t" l="l"/>
              <a:pathLst>
                <a:path h="812800" w="1139525">
                  <a:moveTo>
                    <a:pt x="69785" y="0"/>
                  </a:moveTo>
                  <a:lnTo>
                    <a:pt x="1069740" y="0"/>
                  </a:lnTo>
                  <a:cubicBezTo>
                    <a:pt x="1108281" y="0"/>
                    <a:pt x="1139525" y="31244"/>
                    <a:pt x="1139525" y="69785"/>
                  </a:cubicBezTo>
                  <a:lnTo>
                    <a:pt x="1139525" y="743015"/>
                  </a:lnTo>
                  <a:cubicBezTo>
                    <a:pt x="1139525" y="781556"/>
                    <a:pt x="1108281" y="812800"/>
                    <a:pt x="1069740" y="812800"/>
                  </a:cubicBezTo>
                  <a:lnTo>
                    <a:pt x="69785" y="812800"/>
                  </a:lnTo>
                  <a:cubicBezTo>
                    <a:pt x="31244" y="812800"/>
                    <a:pt x="0" y="781556"/>
                    <a:pt x="0" y="743015"/>
                  </a:cubicBezTo>
                  <a:lnTo>
                    <a:pt x="0" y="69785"/>
                  </a:lnTo>
                  <a:cubicBezTo>
                    <a:pt x="0" y="31244"/>
                    <a:pt x="31244" y="0"/>
                    <a:pt x="69785" y="0"/>
                  </a:cubicBezTo>
                  <a:close/>
                </a:path>
              </a:pathLst>
            </a:custGeom>
            <a:solidFill>
              <a:srgbClr val="5383FF"/>
            </a:solidFill>
          </p:spPr>
        </p:sp>
        <p:sp>
          <p:nvSpPr>
            <p:cNvPr name="TextBox 20" id="20"/>
            <p:cNvSpPr txBox="true"/>
            <p:nvPr/>
          </p:nvSpPr>
          <p:spPr>
            <a:xfrm>
              <a:off x="0" y="-57150"/>
              <a:ext cx="1139525" cy="869950"/>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7334048" y="5526265"/>
            <a:ext cx="3619904" cy="561976"/>
          </a:xfrm>
          <a:prstGeom prst="rect">
            <a:avLst/>
          </a:prstGeom>
        </p:spPr>
        <p:txBody>
          <a:bodyPr anchor="t" rtlCol="false" tIns="0" lIns="0" bIns="0" rIns="0">
            <a:spAutoFit/>
          </a:bodyPr>
          <a:lstStyle/>
          <a:p>
            <a:pPr algn="ctr" marL="0" indent="0" lvl="0">
              <a:lnSpc>
                <a:spcPts val="4589"/>
              </a:lnSpc>
              <a:spcBef>
                <a:spcPct val="0"/>
              </a:spcBef>
            </a:pPr>
            <a:r>
              <a:rPr lang="en-US" sz="2699">
                <a:solidFill>
                  <a:srgbClr val="FFFFFF">
                    <a:alpha val="71765"/>
                  </a:srgbClr>
                </a:solidFill>
                <a:latin typeface="Poppins"/>
                <a:ea typeface="Poppins"/>
                <a:cs typeface="Poppins"/>
                <a:sym typeface="Poppins"/>
              </a:rPr>
              <a:t>St</a:t>
            </a:r>
            <a:r>
              <a:rPr lang="en-US" sz="2699" strike="noStrike" u="none">
                <a:solidFill>
                  <a:srgbClr val="FFFFFF">
                    <a:alpha val="71765"/>
                  </a:srgbClr>
                </a:solidFill>
                <a:latin typeface="Poppins"/>
                <a:ea typeface="Poppins"/>
                <a:cs typeface="Poppins"/>
                <a:sym typeface="Poppins"/>
              </a:rPr>
              <a:t>e</a:t>
            </a:r>
            <a:r>
              <a:rPr lang="en-US" sz="2699" strike="noStrike" u="none">
                <a:solidFill>
                  <a:srgbClr val="FFFFFF">
                    <a:alpha val="71765"/>
                  </a:srgbClr>
                </a:solidFill>
                <a:latin typeface="Poppins"/>
                <a:ea typeface="Poppins"/>
                <a:cs typeface="Poppins"/>
                <a:sym typeface="Poppins"/>
              </a:rPr>
              <a:t>gh</a:t>
            </a:r>
            <a:r>
              <a:rPr lang="en-US" sz="2699" strike="noStrike" u="none">
                <a:solidFill>
                  <a:srgbClr val="FFFFFF">
                    <a:alpha val="71765"/>
                  </a:srgbClr>
                </a:solidFill>
                <a:latin typeface="Poppins"/>
                <a:ea typeface="Poppins"/>
                <a:cs typeface="Poppins"/>
                <a:sym typeface="Poppins"/>
              </a:rPr>
              <a:t>ide e</a:t>
            </a:r>
            <a:r>
              <a:rPr lang="en-US" sz="2699" strike="noStrike" u="none">
                <a:solidFill>
                  <a:srgbClr val="FFFFFF">
                    <a:alpha val="71765"/>
                  </a:srgbClr>
                </a:solidFill>
                <a:latin typeface="Poppins"/>
                <a:ea typeface="Poppins"/>
                <a:cs typeface="Poppins"/>
                <a:sym typeface="Poppins"/>
              </a:rPr>
              <a:t>mb</a:t>
            </a:r>
            <a:r>
              <a:rPr lang="en-US" sz="2699" strike="noStrike" u="none">
                <a:solidFill>
                  <a:srgbClr val="FFFFFF">
                    <a:alpha val="71765"/>
                  </a:srgbClr>
                </a:solidFill>
                <a:latin typeface="Poppins"/>
                <a:ea typeface="Poppins"/>
                <a:cs typeface="Poppins"/>
                <a:sym typeface="Poppins"/>
              </a:rPr>
              <a:t>ed</a:t>
            </a:r>
            <a:r>
              <a:rPr lang="en-US" sz="2699" strike="noStrike" u="none">
                <a:solidFill>
                  <a:srgbClr val="FFFFFF">
                    <a:alpha val="71765"/>
                  </a:srgbClr>
                </a:solidFill>
                <a:latin typeface="Poppins"/>
                <a:ea typeface="Poppins"/>
                <a:cs typeface="Poppins"/>
                <a:sym typeface="Poppins"/>
              </a:rPr>
              <a:t>d</a:t>
            </a:r>
            <a:r>
              <a:rPr lang="en-US" sz="2699" strike="noStrike" u="none">
                <a:solidFill>
                  <a:srgbClr val="FFFFFF">
                    <a:alpha val="71765"/>
                  </a:srgbClr>
                </a:solidFill>
                <a:latin typeface="Poppins"/>
                <a:ea typeface="Poppins"/>
                <a:cs typeface="Poppins"/>
                <a:sym typeface="Poppins"/>
              </a:rPr>
              <a:t>ing</a:t>
            </a:r>
          </a:p>
        </p:txBody>
      </p:sp>
      <p:sp>
        <p:nvSpPr>
          <p:cNvPr name="TextBox 22" id="22"/>
          <p:cNvSpPr txBox="true"/>
          <p:nvPr/>
        </p:nvSpPr>
        <p:spPr>
          <a:xfrm rot="0">
            <a:off x="7528458" y="4810862"/>
            <a:ext cx="3231085" cy="426974"/>
          </a:xfrm>
          <a:prstGeom prst="rect">
            <a:avLst/>
          </a:prstGeom>
        </p:spPr>
        <p:txBody>
          <a:bodyPr anchor="t" rtlCol="false" tIns="0" lIns="0" bIns="0" rIns="0">
            <a:spAutoFit/>
          </a:bodyPr>
          <a:lstStyle/>
          <a:p>
            <a:pPr algn="ctr">
              <a:lnSpc>
                <a:spcPts val="3379"/>
              </a:lnSpc>
            </a:pPr>
            <a:r>
              <a:rPr lang="en-US" sz="2180" b="true">
                <a:solidFill>
                  <a:srgbClr val="FFFFFF"/>
                </a:solidFill>
                <a:latin typeface="Poppins Bold"/>
                <a:ea typeface="Poppins Bold"/>
                <a:cs typeface="Poppins Bold"/>
                <a:sym typeface="Poppins Bold"/>
              </a:rPr>
              <a:t>Technique: </a:t>
            </a:r>
          </a:p>
        </p:txBody>
      </p:sp>
      <p:grpSp>
        <p:nvGrpSpPr>
          <p:cNvPr name="Group 23" id="23"/>
          <p:cNvGrpSpPr/>
          <p:nvPr/>
        </p:nvGrpSpPr>
        <p:grpSpPr>
          <a:xfrm rot="0">
            <a:off x="12574142" y="4466483"/>
            <a:ext cx="4326634" cy="3086100"/>
            <a:chOff x="0" y="0"/>
            <a:chExt cx="1139525" cy="812800"/>
          </a:xfrm>
        </p:grpSpPr>
        <p:sp>
          <p:nvSpPr>
            <p:cNvPr name="Freeform 24" id="24"/>
            <p:cNvSpPr/>
            <p:nvPr/>
          </p:nvSpPr>
          <p:spPr>
            <a:xfrm flipH="false" flipV="false" rot="0">
              <a:off x="0" y="0"/>
              <a:ext cx="1139525" cy="812800"/>
            </a:xfrm>
            <a:custGeom>
              <a:avLst/>
              <a:gdLst/>
              <a:ahLst/>
              <a:cxnLst/>
              <a:rect r="r" b="b" t="t" l="l"/>
              <a:pathLst>
                <a:path h="812800" w="1139525">
                  <a:moveTo>
                    <a:pt x="69785" y="0"/>
                  </a:moveTo>
                  <a:lnTo>
                    <a:pt x="1069740" y="0"/>
                  </a:lnTo>
                  <a:cubicBezTo>
                    <a:pt x="1108281" y="0"/>
                    <a:pt x="1139525" y="31244"/>
                    <a:pt x="1139525" y="69785"/>
                  </a:cubicBezTo>
                  <a:lnTo>
                    <a:pt x="1139525" y="743015"/>
                  </a:lnTo>
                  <a:cubicBezTo>
                    <a:pt x="1139525" y="781556"/>
                    <a:pt x="1108281" y="812800"/>
                    <a:pt x="1069740" y="812800"/>
                  </a:cubicBezTo>
                  <a:lnTo>
                    <a:pt x="69785" y="812800"/>
                  </a:lnTo>
                  <a:cubicBezTo>
                    <a:pt x="31244" y="812800"/>
                    <a:pt x="0" y="781556"/>
                    <a:pt x="0" y="743015"/>
                  </a:cubicBezTo>
                  <a:lnTo>
                    <a:pt x="0" y="69785"/>
                  </a:lnTo>
                  <a:cubicBezTo>
                    <a:pt x="0" y="31244"/>
                    <a:pt x="31244" y="0"/>
                    <a:pt x="69785" y="0"/>
                  </a:cubicBezTo>
                  <a:close/>
                </a:path>
              </a:pathLst>
            </a:custGeom>
            <a:solidFill>
              <a:srgbClr val="06C892"/>
            </a:solidFill>
          </p:spPr>
        </p:sp>
        <p:sp>
          <p:nvSpPr>
            <p:cNvPr name="TextBox 25" id="25"/>
            <p:cNvSpPr txBox="true"/>
            <p:nvPr/>
          </p:nvSpPr>
          <p:spPr>
            <a:xfrm>
              <a:off x="0" y="-57150"/>
              <a:ext cx="1139525" cy="869950"/>
            </a:xfrm>
            <a:prstGeom prst="rect">
              <a:avLst/>
            </a:prstGeom>
          </p:spPr>
          <p:txBody>
            <a:bodyPr anchor="ctr" rtlCol="false" tIns="50800" lIns="50800" bIns="50800" rIns="50800"/>
            <a:lstStyle/>
            <a:p>
              <a:pPr algn="ctr">
                <a:lnSpc>
                  <a:spcPts val="2799"/>
                </a:lnSpc>
              </a:pPr>
            </a:p>
          </p:txBody>
        </p:sp>
      </p:grpSp>
      <p:sp>
        <p:nvSpPr>
          <p:cNvPr name="TextBox 26" id="26"/>
          <p:cNvSpPr txBox="true"/>
          <p:nvPr/>
        </p:nvSpPr>
        <p:spPr>
          <a:xfrm rot="0">
            <a:off x="12927507" y="5554840"/>
            <a:ext cx="3619904" cy="854075"/>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090147">
                    <a:alpha val="71765"/>
                  </a:srgbClr>
                </a:solidFill>
                <a:latin typeface="Poppins"/>
                <a:ea typeface="Poppins"/>
                <a:cs typeface="Poppins"/>
                <a:sym typeface="Poppins"/>
              </a:rPr>
              <a:t>Ext</a:t>
            </a:r>
            <a:r>
              <a:rPr lang="en-US" sz="2000" strike="noStrike" u="none">
                <a:solidFill>
                  <a:srgbClr val="090147">
                    <a:alpha val="71765"/>
                  </a:srgbClr>
                </a:solidFill>
                <a:latin typeface="Poppins"/>
                <a:ea typeface="Poppins"/>
                <a:cs typeface="Poppins"/>
                <a:sym typeface="Poppins"/>
              </a:rPr>
              <a:t>r</a:t>
            </a:r>
            <a:r>
              <a:rPr lang="en-US" sz="2000" strike="noStrike" u="none">
                <a:solidFill>
                  <a:srgbClr val="090147">
                    <a:alpha val="71765"/>
                  </a:srgbClr>
                </a:solidFill>
                <a:latin typeface="Poppins"/>
                <a:ea typeface="Poppins"/>
                <a:cs typeface="Poppins"/>
                <a:sym typeface="Poppins"/>
              </a:rPr>
              <a:t>act</a:t>
            </a:r>
            <a:r>
              <a:rPr lang="en-US" sz="2000" strike="noStrike" u="none">
                <a:solidFill>
                  <a:srgbClr val="090147">
                    <a:alpha val="71765"/>
                  </a:srgbClr>
                </a:solidFill>
                <a:latin typeface="Poppins"/>
                <a:ea typeface="Poppins"/>
                <a:cs typeface="Poppins"/>
                <a:sym typeface="Poppins"/>
              </a:rPr>
              <a:t>ed </a:t>
            </a:r>
            <a:r>
              <a:rPr lang="en-US" sz="2000" strike="noStrike" u="none">
                <a:solidFill>
                  <a:srgbClr val="090147">
                    <a:alpha val="71765"/>
                  </a:srgbClr>
                </a:solidFill>
                <a:latin typeface="Poppins"/>
                <a:ea typeface="Poppins"/>
                <a:cs typeface="Poppins"/>
                <a:sym typeface="Poppins"/>
              </a:rPr>
              <a:t>h</a:t>
            </a:r>
            <a:r>
              <a:rPr lang="en-US" sz="2000" strike="noStrike" u="none">
                <a:solidFill>
                  <a:srgbClr val="090147">
                    <a:alpha val="71765"/>
                  </a:srgbClr>
                </a:solidFill>
                <a:latin typeface="Poppins"/>
                <a:ea typeface="Poppins"/>
                <a:cs typeface="Poppins"/>
                <a:sym typeface="Poppins"/>
              </a:rPr>
              <a:t>i</a:t>
            </a:r>
            <a:r>
              <a:rPr lang="en-US" sz="2000" strike="noStrike" u="none">
                <a:solidFill>
                  <a:srgbClr val="090147">
                    <a:alpha val="71765"/>
                  </a:srgbClr>
                </a:solidFill>
                <a:latin typeface="Poppins"/>
                <a:ea typeface="Poppins"/>
                <a:cs typeface="Poppins"/>
                <a:sym typeface="Poppins"/>
              </a:rPr>
              <a:t>dd</a:t>
            </a:r>
            <a:r>
              <a:rPr lang="en-US" sz="2000" strike="noStrike" u="none">
                <a:solidFill>
                  <a:srgbClr val="090147">
                    <a:alpha val="71765"/>
                  </a:srgbClr>
                </a:solidFill>
                <a:latin typeface="Poppins"/>
                <a:ea typeface="Poppins"/>
                <a:cs typeface="Poppins"/>
                <a:sym typeface="Poppins"/>
              </a:rPr>
              <a:t>e</a:t>
            </a:r>
            <a:r>
              <a:rPr lang="en-US" sz="2000" strike="noStrike" u="none">
                <a:solidFill>
                  <a:srgbClr val="090147">
                    <a:alpha val="71765"/>
                  </a:srgbClr>
                </a:solidFill>
                <a:latin typeface="Poppins"/>
                <a:ea typeface="Poppins"/>
                <a:cs typeface="Poppins"/>
                <a:sym typeface="Poppins"/>
              </a:rPr>
              <a:t>n</a:t>
            </a:r>
            <a:r>
              <a:rPr lang="en-US" sz="2000" strike="noStrike" u="none">
                <a:solidFill>
                  <a:srgbClr val="090147">
                    <a:alpha val="71765"/>
                  </a:srgbClr>
                </a:solidFill>
                <a:latin typeface="Poppins"/>
                <a:ea typeface="Poppins"/>
                <a:cs typeface="Poppins"/>
                <a:sym typeface="Poppins"/>
              </a:rPr>
              <a:t> te</a:t>
            </a:r>
            <a:r>
              <a:rPr lang="en-US" sz="2000" strike="noStrike" u="none">
                <a:solidFill>
                  <a:srgbClr val="090147">
                    <a:alpha val="71765"/>
                  </a:srgbClr>
                </a:solidFill>
                <a:latin typeface="Poppins"/>
                <a:ea typeface="Poppins"/>
                <a:cs typeface="Poppins"/>
                <a:sym typeface="Poppins"/>
              </a:rPr>
              <a:t>x</a:t>
            </a:r>
            <a:r>
              <a:rPr lang="en-US" sz="2000" strike="noStrike" u="none">
                <a:solidFill>
                  <a:srgbClr val="090147">
                    <a:alpha val="71765"/>
                  </a:srgbClr>
                </a:solidFill>
                <a:latin typeface="Poppins"/>
                <a:ea typeface="Poppins"/>
                <a:cs typeface="Poppins"/>
                <a:sym typeface="Poppins"/>
              </a:rPr>
              <a:t>t </a:t>
            </a:r>
            <a:r>
              <a:rPr lang="en-US" sz="2000" strike="noStrike" u="none">
                <a:solidFill>
                  <a:srgbClr val="090147">
                    <a:alpha val="71765"/>
                  </a:srgbClr>
                </a:solidFill>
                <a:latin typeface="Poppins"/>
                <a:ea typeface="Poppins"/>
                <a:cs typeface="Poppins"/>
                <a:sym typeface="Poppins"/>
              </a:rPr>
              <a:t>u</a:t>
            </a:r>
            <a:r>
              <a:rPr lang="en-US" sz="2000" strike="noStrike" u="none">
                <a:solidFill>
                  <a:srgbClr val="090147">
                    <a:alpha val="71765"/>
                  </a:srgbClr>
                </a:solidFill>
                <a:latin typeface="Poppins"/>
                <a:ea typeface="Poppins"/>
                <a:cs typeface="Poppins"/>
                <a:sym typeface="Poppins"/>
              </a:rPr>
              <a:t>sing pas</a:t>
            </a:r>
            <a:r>
              <a:rPr lang="en-US" sz="2000" strike="noStrike" u="none">
                <a:solidFill>
                  <a:srgbClr val="090147">
                    <a:alpha val="71765"/>
                  </a:srgbClr>
                </a:solidFill>
                <a:latin typeface="Poppins"/>
                <a:ea typeface="Poppins"/>
                <a:cs typeface="Poppins"/>
                <a:sym typeface="Poppins"/>
              </a:rPr>
              <a:t>sw</a:t>
            </a:r>
            <a:r>
              <a:rPr lang="en-US" sz="2000" strike="noStrike" u="none">
                <a:solidFill>
                  <a:srgbClr val="090147">
                    <a:alpha val="71765"/>
                  </a:srgbClr>
                </a:solidFill>
                <a:latin typeface="Poppins"/>
                <a:ea typeface="Poppins"/>
                <a:cs typeface="Poppins"/>
                <a:sym typeface="Poppins"/>
              </a:rPr>
              <a:t>or</a:t>
            </a:r>
            <a:r>
              <a:rPr lang="en-US" sz="2000" strike="noStrike" u="none">
                <a:solidFill>
                  <a:srgbClr val="090147">
                    <a:alpha val="71765"/>
                  </a:srgbClr>
                </a:solidFill>
                <a:latin typeface="Poppins"/>
                <a:ea typeface="Poppins"/>
                <a:cs typeface="Poppins"/>
                <a:sym typeface="Poppins"/>
              </a:rPr>
              <a:t>d</a:t>
            </a:r>
            <a:r>
              <a:rPr lang="en-US" sz="2000" strike="noStrike" u="none">
                <a:solidFill>
                  <a:srgbClr val="090147">
                    <a:alpha val="71765"/>
                  </a:srgbClr>
                </a:solidFill>
                <a:latin typeface="Poppins"/>
                <a:ea typeface="Poppins"/>
                <a:cs typeface="Poppins"/>
                <a:sym typeface="Poppins"/>
              </a:rPr>
              <a:t> </a:t>
            </a:r>
            <a:r>
              <a:rPr lang="en-US" sz="2000" strike="noStrike" u="none">
                <a:solidFill>
                  <a:srgbClr val="090147">
                    <a:alpha val="71765"/>
                  </a:srgbClr>
                </a:solidFill>
                <a:latin typeface="Poppins"/>
                <a:ea typeface="Poppins"/>
                <a:cs typeface="Poppins"/>
                <a:sym typeface="Poppins"/>
              </a:rPr>
              <a:t>“purrfe</a:t>
            </a:r>
            <a:r>
              <a:rPr lang="en-US" sz="2000" strike="noStrike" u="none">
                <a:solidFill>
                  <a:srgbClr val="090147">
                    <a:alpha val="71765"/>
                  </a:srgbClr>
                </a:solidFill>
                <a:latin typeface="Poppins"/>
                <a:ea typeface="Poppins"/>
                <a:cs typeface="Poppins"/>
                <a:sym typeface="Poppins"/>
              </a:rPr>
              <a:t>c</a:t>
            </a:r>
            <a:r>
              <a:rPr lang="en-US" sz="2000" strike="noStrike" u="none">
                <a:solidFill>
                  <a:srgbClr val="090147">
                    <a:alpha val="71765"/>
                  </a:srgbClr>
                </a:solidFill>
                <a:latin typeface="Poppins"/>
                <a:ea typeface="Poppins"/>
                <a:cs typeface="Poppins"/>
                <a:sym typeface="Poppins"/>
              </a:rPr>
              <a:t>t”</a:t>
            </a:r>
          </a:p>
        </p:txBody>
      </p:sp>
      <p:sp>
        <p:nvSpPr>
          <p:cNvPr name="TextBox 27" id="27"/>
          <p:cNvSpPr txBox="true"/>
          <p:nvPr/>
        </p:nvSpPr>
        <p:spPr>
          <a:xfrm rot="0">
            <a:off x="13121917" y="4810862"/>
            <a:ext cx="3231085" cy="426974"/>
          </a:xfrm>
          <a:prstGeom prst="rect">
            <a:avLst/>
          </a:prstGeom>
        </p:spPr>
        <p:txBody>
          <a:bodyPr anchor="t" rtlCol="false" tIns="0" lIns="0" bIns="0" rIns="0">
            <a:spAutoFit/>
          </a:bodyPr>
          <a:lstStyle/>
          <a:p>
            <a:pPr algn="ctr">
              <a:lnSpc>
                <a:spcPts val="3379"/>
              </a:lnSpc>
            </a:pPr>
            <a:r>
              <a:rPr lang="en-US" b="true" sz="2180">
                <a:solidFill>
                  <a:srgbClr val="090147"/>
                </a:solidFill>
                <a:latin typeface="Poppins Bold"/>
                <a:ea typeface="Poppins Bold"/>
                <a:cs typeface="Poppins Bold"/>
                <a:sym typeface="Poppins Bold"/>
              </a:rPr>
              <a:t>Action</a:t>
            </a:r>
          </a:p>
        </p:txBody>
      </p:sp>
      <p:sp>
        <p:nvSpPr>
          <p:cNvPr name="TextBox 28" id="28"/>
          <p:cNvSpPr txBox="true"/>
          <p:nvPr/>
        </p:nvSpPr>
        <p:spPr>
          <a:xfrm rot="0">
            <a:off x="3358415" y="8028833"/>
            <a:ext cx="11571170" cy="425450"/>
          </a:xfrm>
          <a:prstGeom prst="rect">
            <a:avLst/>
          </a:prstGeom>
        </p:spPr>
        <p:txBody>
          <a:bodyPr anchor="t" rtlCol="false" tIns="0" lIns="0" bIns="0" rIns="0">
            <a:spAutoFit/>
          </a:bodyPr>
          <a:lstStyle/>
          <a:p>
            <a:pPr algn="ctr" marL="0" indent="0" lvl="0">
              <a:lnSpc>
                <a:spcPts val="3400"/>
              </a:lnSpc>
              <a:spcBef>
                <a:spcPct val="0"/>
              </a:spcBef>
            </a:pPr>
            <a:r>
              <a:rPr lang="en-US" sz="2000">
                <a:solidFill>
                  <a:srgbClr val="090147">
                    <a:alpha val="71765"/>
                  </a:srgbClr>
                </a:solidFill>
                <a:latin typeface="Poppins"/>
                <a:ea typeface="Poppins"/>
                <a:cs typeface="Poppins"/>
                <a:sym typeface="Poppins"/>
              </a:rPr>
              <a:t>C</a:t>
            </a:r>
            <a:r>
              <a:rPr lang="en-US" sz="2000" strike="noStrike" u="none">
                <a:solidFill>
                  <a:srgbClr val="090147">
                    <a:alpha val="71765"/>
                  </a:srgbClr>
                </a:solidFill>
                <a:latin typeface="Poppins"/>
                <a:ea typeface="Poppins"/>
                <a:cs typeface="Poppins"/>
                <a:sym typeface="Poppins"/>
              </a:rPr>
              <a:t>l</a:t>
            </a:r>
            <a:r>
              <a:rPr lang="en-US" sz="2000" strike="noStrike" u="none">
                <a:solidFill>
                  <a:srgbClr val="090147">
                    <a:alpha val="71765"/>
                  </a:srgbClr>
                </a:solidFill>
                <a:latin typeface="Poppins"/>
                <a:ea typeface="Poppins"/>
                <a:cs typeface="Poppins"/>
                <a:sym typeface="Poppins"/>
              </a:rPr>
              <a:t>u</a:t>
            </a:r>
            <a:r>
              <a:rPr lang="en-US" sz="2000" strike="noStrike" u="none">
                <a:solidFill>
                  <a:srgbClr val="090147">
                    <a:alpha val="71765"/>
                  </a:srgbClr>
                </a:solidFill>
                <a:latin typeface="Poppins"/>
                <a:ea typeface="Poppins"/>
                <a:cs typeface="Poppins"/>
                <a:sym typeface="Poppins"/>
              </a:rPr>
              <a:t>e </a:t>
            </a:r>
            <a:r>
              <a:rPr lang="en-US" sz="2000" strike="noStrike" u="none">
                <a:solidFill>
                  <a:srgbClr val="090147">
                    <a:alpha val="71765"/>
                  </a:srgbClr>
                </a:solidFill>
                <a:latin typeface="Poppins"/>
                <a:ea typeface="Poppins"/>
                <a:cs typeface="Poppins"/>
                <a:sym typeface="Poppins"/>
              </a:rPr>
              <a:t>R</a:t>
            </a:r>
            <a:r>
              <a:rPr lang="en-US" sz="2000" strike="noStrike" u="none">
                <a:solidFill>
                  <a:srgbClr val="090147">
                    <a:alpha val="71765"/>
                  </a:srgbClr>
                </a:solidFill>
                <a:latin typeface="Poppins"/>
                <a:ea typeface="Poppins"/>
                <a:cs typeface="Poppins"/>
                <a:sym typeface="Poppins"/>
              </a:rPr>
              <a:t>e</a:t>
            </a:r>
            <a:r>
              <a:rPr lang="en-US" sz="2000" strike="noStrike" u="none">
                <a:solidFill>
                  <a:srgbClr val="090147">
                    <a:alpha val="71765"/>
                  </a:srgbClr>
                </a:solidFill>
                <a:latin typeface="Poppins"/>
                <a:ea typeface="Poppins"/>
                <a:cs typeface="Poppins"/>
                <a:sym typeface="Poppins"/>
              </a:rPr>
              <a:t>v</a:t>
            </a:r>
            <a:r>
              <a:rPr lang="en-US" sz="2000" strike="noStrike" u="none">
                <a:solidFill>
                  <a:srgbClr val="090147">
                    <a:alpha val="71765"/>
                  </a:srgbClr>
                </a:solidFill>
                <a:latin typeface="Poppins"/>
                <a:ea typeface="Poppins"/>
                <a:cs typeface="Poppins"/>
                <a:sym typeface="Poppins"/>
              </a:rPr>
              <a:t>ealed</a:t>
            </a:r>
            <a:r>
              <a:rPr lang="en-US" sz="2000" strike="noStrike" u="none">
                <a:solidFill>
                  <a:srgbClr val="090147">
                    <a:alpha val="71765"/>
                  </a:srgbClr>
                </a:solidFill>
                <a:latin typeface="Poppins"/>
                <a:ea typeface="Poppins"/>
                <a:cs typeface="Poppins"/>
                <a:sym typeface="Poppins"/>
              </a:rPr>
              <a:t>:</a:t>
            </a:r>
            <a:r>
              <a:rPr lang="en-US" sz="2000" strike="noStrike" u="none">
                <a:solidFill>
                  <a:srgbClr val="090147">
                    <a:alpha val="71765"/>
                  </a:srgbClr>
                </a:solidFill>
                <a:latin typeface="Poppins"/>
                <a:ea typeface="Poppins"/>
                <a:cs typeface="Poppins"/>
                <a:sym typeface="Poppins"/>
              </a:rPr>
              <a:t> </a:t>
            </a:r>
            <a:r>
              <a:rPr lang="en-US" sz="2000" strike="noStrike" u="none">
                <a:solidFill>
                  <a:srgbClr val="090147">
                    <a:alpha val="71765"/>
                  </a:srgbClr>
                </a:solidFill>
                <a:latin typeface="Poppins"/>
                <a:ea typeface="Poppins"/>
                <a:cs typeface="Poppins"/>
                <a:sym typeface="Poppins"/>
              </a:rPr>
              <a:t>“L</a:t>
            </a:r>
            <a:r>
              <a:rPr lang="en-US" sz="2000" strike="noStrike" u="none">
                <a:solidFill>
                  <a:srgbClr val="090147">
                    <a:alpha val="71765"/>
                  </a:srgbClr>
                </a:solidFill>
                <a:latin typeface="Poppins"/>
                <a:ea typeface="Poppins"/>
                <a:cs typeface="Poppins"/>
                <a:sym typeface="Poppins"/>
              </a:rPr>
              <a:t>o</a:t>
            </a:r>
            <a:r>
              <a:rPr lang="en-US" sz="2000" strike="noStrike" u="none">
                <a:solidFill>
                  <a:srgbClr val="090147">
                    <a:alpha val="71765"/>
                  </a:srgbClr>
                </a:solidFill>
                <a:latin typeface="Poppins"/>
                <a:ea typeface="Poppins"/>
                <a:cs typeface="Poppins"/>
                <a:sym typeface="Poppins"/>
              </a:rPr>
              <a:t>ok f</a:t>
            </a:r>
            <a:r>
              <a:rPr lang="en-US" sz="2000" strike="noStrike" u="none">
                <a:solidFill>
                  <a:srgbClr val="090147">
                    <a:alpha val="71765"/>
                  </a:srgbClr>
                </a:solidFill>
                <a:latin typeface="Poppins"/>
                <a:ea typeface="Poppins"/>
                <a:cs typeface="Poppins"/>
                <a:sym typeface="Poppins"/>
              </a:rPr>
              <a:t>or </a:t>
            </a:r>
            <a:r>
              <a:rPr lang="en-US" sz="2000" strike="noStrike" u="none">
                <a:solidFill>
                  <a:srgbClr val="090147">
                    <a:alpha val="71765"/>
                  </a:srgbClr>
                </a:solidFill>
                <a:latin typeface="Poppins"/>
                <a:ea typeface="Poppins"/>
                <a:cs typeface="Poppins"/>
                <a:sym typeface="Poppins"/>
              </a:rPr>
              <a:t>k</a:t>
            </a:r>
            <a:r>
              <a:rPr lang="en-US" sz="2000" strike="noStrike" u="none">
                <a:solidFill>
                  <a:srgbClr val="090147">
                    <a:alpha val="71765"/>
                  </a:srgbClr>
                </a:solidFill>
                <a:latin typeface="Poppins"/>
                <a:ea typeface="Poppins"/>
                <a:cs typeface="Poppins"/>
                <a:sym typeface="Poppins"/>
              </a:rPr>
              <a:t>itte</a:t>
            </a:r>
            <a:r>
              <a:rPr lang="en-US" sz="2000" strike="noStrike" u="none">
                <a:solidFill>
                  <a:srgbClr val="090147">
                    <a:alpha val="71765"/>
                  </a:srgbClr>
                </a:solidFill>
                <a:latin typeface="Poppins"/>
                <a:ea typeface="Poppins"/>
                <a:cs typeface="Poppins"/>
                <a:sym typeface="Poppins"/>
              </a:rPr>
              <a:t>n_</a:t>
            </a:r>
            <a:r>
              <a:rPr lang="en-US" sz="2000" strike="noStrike" u="none">
                <a:solidFill>
                  <a:srgbClr val="090147">
                    <a:alpha val="71765"/>
                  </a:srgbClr>
                </a:solidFill>
                <a:latin typeface="Poppins"/>
                <a:ea typeface="Poppins"/>
                <a:cs typeface="Poppins"/>
                <a:sym typeface="Poppins"/>
              </a:rPr>
              <a:t>secret.png”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075538" y="8201986"/>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931489"/>
            <a:ext cx="14584416" cy="7893815"/>
          </a:xfrm>
          <a:custGeom>
            <a:avLst/>
            <a:gdLst/>
            <a:ahLst/>
            <a:cxnLst/>
            <a:rect r="r" b="b" t="t" l="l"/>
            <a:pathLst>
              <a:path h="7893815" w="14584416">
                <a:moveTo>
                  <a:pt x="0" y="0"/>
                </a:moveTo>
                <a:lnTo>
                  <a:pt x="14584416" y="0"/>
                </a:lnTo>
                <a:lnTo>
                  <a:pt x="14584416" y="7893815"/>
                </a:lnTo>
                <a:lnTo>
                  <a:pt x="0" y="7893815"/>
                </a:lnTo>
                <a:lnTo>
                  <a:pt x="0" y="0"/>
                </a:lnTo>
                <a:close/>
              </a:path>
            </a:pathLst>
          </a:custGeom>
          <a:blipFill>
            <a:blip r:embed="rId4"/>
            <a:stretch>
              <a:fillRect l="0" t="0" r="0" b="0"/>
            </a:stretch>
          </a:blipFill>
        </p:spPr>
      </p:sp>
      <p:sp>
        <p:nvSpPr>
          <p:cNvPr name="TextBox 7" id="7"/>
          <p:cNvSpPr txBox="true"/>
          <p:nvPr/>
        </p:nvSpPr>
        <p:spPr>
          <a:xfrm rot="0">
            <a:off x="5704037" y="824730"/>
            <a:ext cx="11344673" cy="1402379"/>
          </a:xfrm>
          <a:prstGeom prst="rect">
            <a:avLst/>
          </a:prstGeom>
        </p:spPr>
        <p:txBody>
          <a:bodyPr anchor="t" rtlCol="false" tIns="0" lIns="0" bIns="0" rIns="0">
            <a:spAutoFit/>
          </a:bodyPr>
          <a:lstStyle/>
          <a:p>
            <a:pPr algn="l" marL="0" indent="0" lvl="0">
              <a:lnSpc>
                <a:spcPts val="4641"/>
              </a:lnSpc>
              <a:spcBef>
                <a:spcPct val="0"/>
              </a:spcBef>
            </a:pPr>
            <a:r>
              <a:rPr lang="en-US" b="true" sz="4834" spc="-246">
                <a:solidFill>
                  <a:srgbClr val="FD696E"/>
                </a:solidFill>
                <a:latin typeface="Poppins Bold"/>
                <a:ea typeface="Poppins Bold"/>
                <a:cs typeface="Poppins Bold"/>
                <a:sym typeface="Poppins Bold"/>
              </a:rPr>
              <a:t>1.Us</a:t>
            </a:r>
            <a:r>
              <a:rPr lang="en-US" b="true" sz="4834" spc="-246" strike="noStrike" u="none">
                <a:solidFill>
                  <a:srgbClr val="FD696E"/>
                </a:solidFill>
                <a:latin typeface="Poppins Bold"/>
                <a:ea typeface="Poppins Bold"/>
                <a:cs typeface="Poppins Bold"/>
                <a:sym typeface="Poppins Bold"/>
              </a:rPr>
              <a:t>ing Online tool (</a:t>
            </a:r>
            <a:r>
              <a:rPr lang="en-US" b="true" sz="4834" spc="-246" strike="noStrike" u="sng">
                <a:solidFill>
                  <a:srgbClr val="5383FF"/>
                </a:solidFill>
                <a:latin typeface="Poppins Bold"/>
                <a:ea typeface="Poppins Bold"/>
                <a:cs typeface="Poppins Bold"/>
                <a:sym typeface="Poppins Bold"/>
                <a:hlinkClick r:id="rId5" tooltip="http://futureboy.us"/>
              </a:rPr>
              <a:t>futureboy.us</a:t>
            </a:r>
            <a:r>
              <a:rPr lang="en-US" b="true" sz="4834" spc="-246" strike="noStrike" u="none">
                <a:solidFill>
                  <a:srgbClr val="FD696E"/>
                </a:solidFill>
                <a:latin typeface="Poppins Bold"/>
                <a:ea typeface="Poppins Bold"/>
                <a:cs typeface="Poppins Bold"/>
                <a:sym typeface="Poppins Bold"/>
              </a:rPr>
              <a:t>):</a:t>
            </a:r>
          </a:p>
          <a:p>
            <a:pPr algn="l" marL="0" indent="0" lvl="0">
              <a:lnSpc>
                <a:spcPts val="5697"/>
              </a:lnSpc>
              <a:spcBef>
                <a:spcPct val="0"/>
              </a:spcBef>
            </a:pPr>
          </a:p>
        </p:txBody>
      </p:sp>
      <p:sp>
        <p:nvSpPr>
          <p:cNvPr name="TextBox 8" id="8"/>
          <p:cNvSpPr txBox="true"/>
          <p:nvPr/>
        </p:nvSpPr>
        <p:spPr>
          <a:xfrm rot="0">
            <a:off x="148321" y="524892"/>
            <a:ext cx="7498225" cy="2213512"/>
          </a:xfrm>
          <a:prstGeom prst="rect">
            <a:avLst/>
          </a:prstGeom>
        </p:spPr>
        <p:txBody>
          <a:bodyPr anchor="t" rtlCol="false" tIns="0" lIns="0" bIns="0" rIns="0">
            <a:spAutoFit/>
          </a:bodyPr>
          <a:lstStyle/>
          <a:p>
            <a:pPr algn="l">
              <a:lnSpc>
                <a:spcPts val="8151"/>
              </a:lnSpc>
            </a:pPr>
            <a:r>
              <a:rPr lang="en-US" sz="8491" spc="-433" b="true">
                <a:solidFill>
                  <a:srgbClr val="090147"/>
                </a:solidFill>
                <a:latin typeface="Poppins Bold"/>
                <a:ea typeface="Poppins Bold"/>
                <a:cs typeface="Poppins Bold"/>
                <a:sym typeface="Poppins Bold"/>
              </a:rPr>
              <a:t>Checking:</a:t>
            </a:r>
          </a:p>
          <a:p>
            <a:pPr algn="l">
              <a:lnSpc>
                <a:spcPts val="8151"/>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075538" y="8201986"/>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97540" y="3140082"/>
            <a:ext cx="14397424" cy="3023459"/>
          </a:xfrm>
          <a:custGeom>
            <a:avLst/>
            <a:gdLst/>
            <a:ahLst/>
            <a:cxnLst/>
            <a:rect r="r" b="b" t="t" l="l"/>
            <a:pathLst>
              <a:path h="3023459" w="14397424">
                <a:moveTo>
                  <a:pt x="0" y="0"/>
                </a:moveTo>
                <a:lnTo>
                  <a:pt x="14397424" y="0"/>
                </a:lnTo>
                <a:lnTo>
                  <a:pt x="14397424" y="3023459"/>
                </a:lnTo>
                <a:lnTo>
                  <a:pt x="0" y="3023459"/>
                </a:lnTo>
                <a:lnTo>
                  <a:pt x="0" y="0"/>
                </a:lnTo>
                <a:close/>
              </a:path>
            </a:pathLst>
          </a:custGeom>
          <a:blipFill>
            <a:blip r:embed="rId4"/>
            <a:stretch>
              <a:fillRect l="0" t="0" r="0" b="0"/>
            </a:stretch>
          </a:blipFill>
        </p:spPr>
      </p:sp>
      <p:sp>
        <p:nvSpPr>
          <p:cNvPr name="TextBox 7" id="7"/>
          <p:cNvSpPr txBox="true"/>
          <p:nvPr/>
        </p:nvSpPr>
        <p:spPr>
          <a:xfrm rot="0">
            <a:off x="5704037" y="824730"/>
            <a:ext cx="11344673" cy="1402379"/>
          </a:xfrm>
          <a:prstGeom prst="rect">
            <a:avLst/>
          </a:prstGeom>
        </p:spPr>
        <p:txBody>
          <a:bodyPr anchor="t" rtlCol="false" tIns="0" lIns="0" bIns="0" rIns="0">
            <a:spAutoFit/>
          </a:bodyPr>
          <a:lstStyle/>
          <a:p>
            <a:pPr algn="l" marL="0" indent="0" lvl="0">
              <a:lnSpc>
                <a:spcPts val="4641"/>
              </a:lnSpc>
              <a:spcBef>
                <a:spcPct val="0"/>
              </a:spcBef>
            </a:pPr>
            <a:r>
              <a:rPr lang="en-US" b="true" sz="4834" spc="-246">
                <a:solidFill>
                  <a:srgbClr val="FD696E"/>
                </a:solidFill>
                <a:latin typeface="Poppins Bold"/>
                <a:ea typeface="Poppins Bold"/>
                <a:cs typeface="Poppins Bold"/>
                <a:sym typeface="Poppins Bold"/>
              </a:rPr>
              <a:t>1.Us</a:t>
            </a:r>
            <a:r>
              <a:rPr lang="en-US" b="true" sz="4834" spc="-246" strike="noStrike" u="none">
                <a:solidFill>
                  <a:srgbClr val="FD696E"/>
                </a:solidFill>
                <a:latin typeface="Poppins Bold"/>
                <a:ea typeface="Poppins Bold"/>
                <a:cs typeface="Poppins Bold"/>
                <a:sym typeface="Poppins Bold"/>
              </a:rPr>
              <a:t>ing Online tool (</a:t>
            </a:r>
            <a:r>
              <a:rPr lang="en-US" b="true" sz="4834" spc="-246" strike="noStrike" u="sng">
                <a:solidFill>
                  <a:srgbClr val="5383FF"/>
                </a:solidFill>
                <a:latin typeface="Poppins Bold"/>
                <a:ea typeface="Poppins Bold"/>
                <a:cs typeface="Poppins Bold"/>
                <a:sym typeface="Poppins Bold"/>
                <a:hlinkClick r:id="rId5" tooltip="http://futureboy.us"/>
              </a:rPr>
              <a:t>futureboy.us</a:t>
            </a:r>
            <a:r>
              <a:rPr lang="en-US" b="true" sz="4834" spc="-246" strike="noStrike" u="none">
                <a:solidFill>
                  <a:srgbClr val="FD696E"/>
                </a:solidFill>
                <a:latin typeface="Poppins Bold"/>
                <a:ea typeface="Poppins Bold"/>
                <a:cs typeface="Poppins Bold"/>
                <a:sym typeface="Poppins Bold"/>
              </a:rPr>
              <a:t>):</a:t>
            </a:r>
          </a:p>
          <a:p>
            <a:pPr algn="l" marL="0" indent="0" lvl="0">
              <a:lnSpc>
                <a:spcPts val="5697"/>
              </a:lnSpc>
              <a:spcBef>
                <a:spcPct val="0"/>
              </a:spcBef>
            </a:pPr>
          </a:p>
        </p:txBody>
      </p:sp>
      <p:sp>
        <p:nvSpPr>
          <p:cNvPr name="TextBox 8" id="8"/>
          <p:cNvSpPr txBox="true"/>
          <p:nvPr/>
        </p:nvSpPr>
        <p:spPr>
          <a:xfrm rot="0">
            <a:off x="148321" y="524892"/>
            <a:ext cx="7498225" cy="2213512"/>
          </a:xfrm>
          <a:prstGeom prst="rect">
            <a:avLst/>
          </a:prstGeom>
        </p:spPr>
        <p:txBody>
          <a:bodyPr anchor="t" rtlCol="false" tIns="0" lIns="0" bIns="0" rIns="0">
            <a:spAutoFit/>
          </a:bodyPr>
          <a:lstStyle/>
          <a:p>
            <a:pPr algn="l">
              <a:lnSpc>
                <a:spcPts val="8151"/>
              </a:lnSpc>
            </a:pPr>
            <a:r>
              <a:rPr lang="en-US" sz="8491" spc="-433" b="true">
                <a:solidFill>
                  <a:srgbClr val="090147"/>
                </a:solidFill>
                <a:latin typeface="Poppins Bold"/>
                <a:ea typeface="Poppins Bold"/>
                <a:cs typeface="Poppins Bold"/>
                <a:sym typeface="Poppins Bold"/>
              </a:rPr>
              <a:t>Checking:</a:t>
            </a:r>
          </a:p>
          <a:p>
            <a:pPr algn="l">
              <a:lnSpc>
                <a:spcPts val="8151"/>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075538" y="8201986"/>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588526" y="1882791"/>
            <a:ext cx="11110948" cy="8124880"/>
          </a:xfrm>
          <a:custGeom>
            <a:avLst/>
            <a:gdLst/>
            <a:ahLst/>
            <a:cxnLst/>
            <a:rect r="r" b="b" t="t" l="l"/>
            <a:pathLst>
              <a:path h="8124880" w="11110948">
                <a:moveTo>
                  <a:pt x="0" y="0"/>
                </a:moveTo>
                <a:lnTo>
                  <a:pt x="11110948" y="0"/>
                </a:lnTo>
                <a:lnTo>
                  <a:pt x="11110948" y="8124880"/>
                </a:lnTo>
                <a:lnTo>
                  <a:pt x="0" y="8124880"/>
                </a:lnTo>
                <a:lnTo>
                  <a:pt x="0" y="0"/>
                </a:lnTo>
                <a:close/>
              </a:path>
            </a:pathLst>
          </a:custGeom>
          <a:blipFill>
            <a:blip r:embed="rId4"/>
            <a:stretch>
              <a:fillRect l="0" t="0" r="0" b="0"/>
            </a:stretch>
          </a:blipFill>
        </p:spPr>
      </p:sp>
      <p:sp>
        <p:nvSpPr>
          <p:cNvPr name="TextBox 7" id="7"/>
          <p:cNvSpPr txBox="true"/>
          <p:nvPr/>
        </p:nvSpPr>
        <p:spPr>
          <a:xfrm rot="0">
            <a:off x="5704037" y="824730"/>
            <a:ext cx="11344673" cy="1402379"/>
          </a:xfrm>
          <a:prstGeom prst="rect">
            <a:avLst/>
          </a:prstGeom>
        </p:spPr>
        <p:txBody>
          <a:bodyPr anchor="t" rtlCol="false" tIns="0" lIns="0" bIns="0" rIns="0">
            <a:spAutoFit/>
          </a:bodyPr>
          <a:lstStyle/>
          <a:p>
            <a:pPr algn="l" marL="0" indent="0" lvl="0">
              <a:lnSpc>
                <a:spcPts val="4641"/>
              </a:lnSpc>
              <a:spcBef>
                <a:spcPct val="0"/>
              </a:spcBef>
            </a:pPr>
            <a:r>
              <a:rPr lang="en-US" b="true" sz="4834" spc="-246">
                <a:solidFill>
                  <a:srgbClr val="FD696E"/>
                </a:solidFill>
                <a:latin typeface="Poppins Bold"/>
                <a:ea typeface="Poppins Bold"/>
                <a:cs typeface="Poppins Bold"/>
                <a:sym typeface="Poppins Bold"/>
              </a:rPr>
              <a:t>2.us</a:t>
            </a:r>
            <a:r>
              <a:rPr lang="en-US" b="true" sz="4834" spc="-246" strike="noStrike" u="none">
                <a:solidFill>
                  <a:srgbClr val="FD696E"/>
                </a:solidFill>
                <a:latin typeface="Poppins Bold"/>
                <a:ea typeface="Poppins Bold"/>
                <a:cs typeface="Poppins Bold"/>
                <a:sym typeface="Poppins Bold"/>
              </a:rPr>
              <a:t>ing O</a:t>
            </a:r>
            <a:r>
              <a:rPr lang="en-US" b="true" sz="4834" spc="-246" strike="noStrike" u="none">
                <a:solidFill>
                  <a:srgbClr val="FD696E"/>
                </a:solidFill>
                <a:latin typeface="Poppins Bold"/>
                <a:ea typeface="Poppins Bold"/>
                <a:cs typeface="Poppins Bold"/>
                <a:sym typeface="Poppins Bold"/>
              </a:rPr>
              <a:t>ur</a:t>
            </a:r>
            <a:r>
              <a:rPr lang="en-US" b="true" sz="4834" spc="-246" strike="noStrike">
                <a:solidFill>
                  <a:srgbClr val="FD696E"/>
                </a:solidFill>
                <a:latin typeface="Poppins Bold"/>
                <a:ea typeface="Poppins Bold"/>
                <a:cs typeface="Poppins Bold"/>
                <a:sym typeface="Poppins Bold"/>
              </a:rPr>
              <a:t> w</a:t>
            </a:r>
            <a:r>
              <a:rPr lang="en-US" b="true" sz="4834" spc="-246" strike="noStrike" u="none">
                <a:solidFill>
                  <a:srgbClr val="FD696E"/>
                </a:solidFill>
                <a:latin typeface="Poppins Bold"/>
                <a:ea typeface="Poppins Bold"/>
                <a:cs typeface="Poppins Bold"/>
                <a:sym typeface="Poppins Bold"/>
              </a:rPr>
              <a:t>ebs</a:t>
            </a:r>
            <a:r>
              <a:rPr lang="en-US" b="true" sz="4834" spc="-246" strike="noStrike">
                <a:solidFill>
                  <a:srgbClr val="FD696E"/>
                </a:solidFill>
                <a:latin typeface="Poppins Bold"/>
                <a:ea typeface="Poppins Bold"/>
                <a:cs typeface="Poppins Bold"/>
                <a:sym typeface="Poppins Bold"/>
              </a:rPr>
              <a:t>ite</a:t>
            </a:r>
            <a:r>
              <a:rPr lang="en-US" b="true" sz="4834" spc="-246" strike="noStrike" u="none">
                <a:solidFill>
                  <a:srgbClr val="FD696E"/>
                </a:solidFill>
                <a:latin typeface="Poppins Bold"/>
                <a:ea typeface="Poppins Bold"/>
                <a:cs typeface="Poppins Bold"/>
                <a:sym typeface="Poppins Bold"/>
              </a:rPr>
              <a:t>:</a:t>
            </a:r>
          </a:p>
          <a:p>
            <a:pPr algn="l" marL="0" indent="0" lvl="0">
              <a:lnSpc>
                <a:spcPts val="5697"/>
              </a:lnSpc>
              <a:spcBef>
                <a:spcPct val="0"/>
              </a:spcBef>
            </a:pPr>
          </a:p>
        </p:txBody>
      </p:sp>
      <p:sp>
        <p:nvSpPr>
          <p:cNvPr name="TextBox 8" id="8"/>
          <p:cNvSpPr txBox="true"/>
          <p:nvPr/>
        </p:nvSpPr>
        <p:spPr>
          <a:xfrm rot="0">
            <a:off x="148321" y="524892"/>
            <a:ext cx="7498225" cy="2213512"/>
          </a:xfrm>
          <a:prstGeom prst="rect">
            <a:avLst/>
          </a:prstGeom>
        </p:spPr>
        <p:txBody>
          <a:bodyPr anchor="t" rtlCol="false" tIns="0" lIns="0" bIns="0" rIns="0">
            <a:spAutoFit/>
          </a:bodyPr>
          <a:lstStyle/>
          <a:p>
            <a:pPr algn="l">
              <a:lnSpc>
                <a:spcPts val="8151"/>
              </a:lnSpc>
            </a:pPr>
            <a:r>
              <a:rPr lang="en-US" sz="8491" spc="-433" b="true">
                <a:solidFill>
                  <a:srgbClr val="090147"/>
                </a:solidFill>
                <a:latin typeface="Poppins Bold"/>
                <a:ea typeface="Poppins Bold"/>
                <a:cs typeface="Poppins Bold"/>
                <a:sym typeface="Poppins Bold"/>
              </a:rPr>
              <a:t>Checking:</a:t>
            </a:r>
          </a:p>
          <a:p>
            <a:pPr algn="l">
              <a:lnSpc>
                <a:spcPts val="8151"/>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4500" y="2077126"/>
            <a:ext cx="16937311" cy="4717319"/>
          </a:xfrm>
          <a:prstGeom prst="rect">
            <a:avLst/>
          </a:prstGeom>
        </p:spPr>
        <p:txBody>
          <a:bodyPr anchor="t" rtlCol="false" tIns="0" lIns="0" bIns="0" rIns="0">
            <a:spAutoFit/>
          </a:bodyPr>
          <a:lstStyle/>
          <a:p>
            <a:pPr algn="ctr">
              <a:lnSpc>
                <a:spcPts val="10373"/>
              </a:lnSpc>
            </a:pPr>
            <a:r>
              <a:rPr lang="en-US" b="true" sz="10805" spc="-551">
                <a:solidFill>
                  <a:srgbClr val="FFFFFF"/>
                </a:solidFill>
                <a:latin typeface="Poppins Bold"/>
                <a:ea typeface="Poppins Bold"/>
                <a:cs typeface="Poppins Bold"/>
                <a:sym typeface="Poppins Bold"/>
              </a:rPr>
              <a:t>Module 2</a:t>
            </a:r>
          </a:p>
          <a:p>
            <a:pPr algn="ctr">
              <a:lnSpc>
                <a:spcPts val="12580"/>
              </a:lnSpc>
            </a:pPr>
            <a:r>
              <a:rPr lang="en-US" b="true" sz="13104" spc="-668">
                <a:solidFill>
                  <a:srgbClr val="FD696E"/>
                </a:solidFill>
                <a:latin typeface="Poppins Bold"/>
                <a:ea typeface="Poppins Bold"/>
                <a:cs typeface="Poppins Bold"/>
                <a:sym typeface="Poppins Bold"/>
              </a:rPr>
              <a:t>Deep in the Pixels (LSB Stego)</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98028"/>
            <a:ext cx="7827727" cy="1135342"/>
          </a:xfrm>
          <a:prstGeom prst="rect">
            <a:avLst/>
          </a:prstGeom>
        </p:spPr>
        <p:txBody>
          <a:bodyPr anchor="t" rtlCol="false" tIns="0" lIns="0" bIns="0" rIns="0">
            <a:spAutoFit/>
          </a:bodyPr>
          <a:lstStyle/>
          <a:p>
            <a:pPr algn="l">
              <a:lnSpc>
                <a:spcPts val="7816"/>
              </a:lnSpc>
            </a:pPr>
            <a:r>
              <a:rPr lang="en-US" sz="8141" spc="-415" b="true">
                <a:solidFill>
                  <a:srgbClr val="FD696E"/>
                </a:solidFill>
                <a:latin typeface="Poppins Bold"/>
                <a:ea typeface="Poppins Bold"/>
                <a:cs typeface="Poppins Bold"/>
                <a:sym typeface="Poppins Bold"/>
              </a:rPr>
              <a:t>Introduction</a:t>
            </a:r>
          </a:p>
        </p:txBody>
      </p:sp>
      <p:sp>
        <p:nvSpPr>
          <p:cNvPr name="TextBox 3" id="3"/>
          <p:cNvSpPr txBox="true"/>
          <p:nvPr/>
        </p:nvSpPr>
        <p:spPr>
          <a:xfrm rot="0">
            <a:off x="728485" y="1944383"/>
            <a:ext cx="11900823" cy="8747846"/>
          </a:xfrm>
          <a:prstGeom prst="rect">
            <a:avLst/>
          </a:prstGeom>
        </p:spPr>
        <p:txBody>
          <a:bodyPr anchor="t" rtlCol="false" tIns="0" lIns="0" bIns="0" rIns="0">
            <a:spAutoFit/>
          </a:bodyPr>
          <a:lstStyle/>
          <a:p>
            <a:pPr algn="l" marL="666838" indent="-333419" lvl="1">
              <a:lnSpc>
                <a:spcPts val="5250"/>
              </a:lnSpc>
              <a:buFont typeface="Arial"/>
              <a:buChar char="•"/>
            </a:pPr>
            <a:r>
              <a:rPr lang="en-US" sz="3088">
                <a:solidFill>
                  <a:srgbClr val="090147"/>
                </a:solidFill>
                <a:latin typeface="Poppins"/>
                <a:ea typeface="Poppins"/>
                <a:cs typeface="Poppins"/>
                <a:sym typeface="Poppins"/>
              </a:rPr>
              <a:t>Digital forensics reconstructs events</a:t>
            </a:r>
            <a:r>
              <a:rPr lang="en-US" sz="3088">
                <a:solidFill>
                  <a:srgbClr val="090147"/>
                </a:solidFill>
                <a:latin typeface="Poppins"/>
                <a:ea typeface="Poppins"/>
                <a:cs typeface="Poppins"/>
                <a:sym typeface="Poppins"/>
              </a:rPr>
              <a:t>​ from incomplete or hidden data.​</a:t>
            </a:r>
          </a:p>
          <a:p>
            <a:pPr algn="l">
              <a:lnSpc>
                <a:spcPts val="3198"/>
              </a:lnSpc>
            </a:pPr>
            <a:r>
              <a:rPr lang="en-US" sz="1881">
                <a:solidFill>
                  <a:srgbClr val="090147"/>
                </a:solidFill>
                <a:latin typeface="Poppins"/>
                <a:ea typeface="Poppins"/>
                <a:cs typeface="Poppins"/>
                <a:sym typeface="Poppins"/>
              </a:rPr>
              <a:t>​</a:t>
            </a:r>
          </a:p>
          <a:p>
            <a:pPr algn="l" marL="666838" indent="-333419" lvl="1">
              <a:lnSpc>
                <a:spcPts val="5250"/>
              </a:lnSpc>
              <a:buFont typeface="Arial"/>
              <a:buChar char="•"/>
            </a:pPr>
            <a:r>
              <a:rPr lang="en-US" sz="3088">
                <a:solidFill>
                  <a:srgbClr val="090147"/>
                </a:solidFill>
                <a:latin typeface="Poppins"/>
                <a:ea typeface="Poppins"/>
                <a:cs typeface="Poppins"/>
                <a:sym typeface="Poppins"/>
              </a:rPr>
              <a:t>File deletion is a common anti-forensic ​technique.​</a:t>
            </a:r>
          </a:p>
          <a:p>
            <a:pPr algn="l">
              <a:lnSpc>
                <a:spcPts val="3198"/>
              </a:lnSpc>
            </a:pPr>
            <a:r>
              <a:rPr lang="en-US" sz="1881">
                <a:solidFill>
                  <a:srgbClr val="090147"/>
                </a:solidFill>
                <a:latin typeface="Poppins"/>
                <a:ea typeface="Poppins"/>
                <a:cs typeface="Poppins"/>
                <a:sym typeface="Poppins"/>
              </a:rPr>
              <a:t>​</a:t>
            </a:r>
          </a:p>
          <a:p>
            <a:pPr algn="l" marL="666838" indent="-333419" lvl="1">
              <a:lnSpc>
                <a:spcPts val="5250"/>
              </a:lnSpc>
              <a:buFont typeface="Arial"/>
              <a:buChar char="•"/>
            </a:pPr>
            <a:r>
              <a:rPr lang="en-US" sz="3088">
                <a:solidFill>
                  <a:srgbClr val="FD696E"/>
                </a:solidFill>
                <a:latin typeface="Poppins"/>
                <a:ea typeface="Poppins"/>
                <a:cs typeface="Poppins"/>
                <a:sym typeface="Poppins"/>
              </a:rPr>
              <a:t>Deletion ≠ destruction:</a:t>
            </a:r>
            <a:r>
              <a:rPr lang="en-US" sz="3088">
                <a:solidFill>
                  <a:srgbClr val="090147"/>
                </a:solidFill>
                <a:latin typeface="Poppins"/>
                <a:ea typeface="Poppins"/>
                <a:cs typeface="Poppins"/>
                <a:sym typeface="Poppins"/>
              </a:rPr>
              <a:t> data often remains ​on the medium.​</a:t>
            </a:r>
          </a:p>
          <a:p>
            <a:pPr algn="l">
              <a:lnSpc>
                <a:spcPts val="3198"/>
              </a:lnSpc>
            </a:pPr>
            <a:r>
              <a:rPr lang="en-US" sz="1881">
                <a:solidFill>
                  <a:srgbClr val="090147"/>
                </a:solidFill>
                <a:latin typeface="Poppins"/>
                <a:ea typeface="Poppins"/>
                <a:cs typeface="Poppins"/>
                <a:sym typeface="Poppins"/>
              </a:rPr>
              <a:t>​</a:t>
            </a:r>
          </a:p>
          <a:p>
            <a:pPr algn="l" marL="666838" indent="-333419" lvl="1">
              <a:lnSpc>
                <a:spcPts val="5250"/>
              </a:lnSpc>
              <a:buFont typeface="Arial"/>
              <a:buChar char="•"/>
            </a:pPr>
            <a:r>
              <a:rPr lang="en-US" sz="3088">
                <a:solidFill>
                  <a:srgbClr val="090147"/>
                </a:solidFill>
                <a:latin typeface="Poppins"/>
                <a:ea typeface="Poppins"/>
                <a:cs typeface="Poppins"/>
                <a:sym typeface="Poppins"/>
              </a:rPr>
              <a:t>Study focuses on three deletion scenarios:​</a:t>
            </a:r>
          </a:p>
          <a:p>
            <a:pPr algn="l">
              <a:lnSpc>
                <a:spcPts val="1830"/>
              </a:lnSpc>
            </a:pPr>
            <a:r>
              <a:rPr lang="en-US" sz="1076">
                <a:solidFill>
                  <a:srgbClr val="090147"/>
                </a:solidFill>
                <a:latin typeface="Poppins"/>
                <a:ea typeface="Poppins"/>
                <a:cs typeface="Poppins"/>
                <a:sym typeface="Poppins"/>
              </a:rPr>
              <a:t>​</a:t>
            </a:r>
          </a:p>
          <a:p>
            <a:pPr algn="l" marL="666838" indent="-333419" lvl="1">
              <a:lnSpc>
                <a:spcPts val="5250"/>
              </a:lnSpc>
              <a:buAutoNum type="arabicPeriod" startAt="1"/>
            </a:pPr>
            <a:r>
              <a:rPr lang="en-US" sz="3088">
                <a:solidFill>
                  <a:srgbClr val="090147"/>
                </a:solidFill>
                <a:latin typeface="Poppins"/>
                <a:ea typeface="Poppins"/>
                <a:cs typeface="Poppins"/>
                <a:sym typeface="Poppins"/>
              </a:rPr>
              <a:t>Normal Deletion </a:t>
            </a:r>
            <a:r>
              <a:rPr lang="en-US" sz="3088">
                <a:solidFill>
                  <a:srgbClr val="FD696E"/>
                </a:solidFill>
                <a:latin typeface="Poppins"/>
                <a:ea typeface="Poppins"/>
                <a:cs typeface="Poppins"/>
                <a:sym typeface="Poppins"/>
              </a:rPr>
              <a:t>(Shift + Delete)​</a:t>
            </a:r>
          </a:p>
          <a:p>
            <a:pPr algn="l" marL="666838" indent="-333419" lvl="1">
              <a:lnSpc>
                <a:spcPts val="5250"/>
              </a:lnSpc>
              <a:buAutoNum type="arabicPeriod" startAt="1"/>
            </a:pPr>
            <a:r>
              <a:rPr lang="en-US" sz="3088">
                <a:solidFill>
                  <a:srgbClr val="090147"/>
                </a:solidFill>
                <a:latin typeface="Poppins"/>
                <a:ea typeface="Poppins"/>
                <a:cs typeface="Poppins"/>
                <a:sym typeface="Poppins"/>
              </a:rPr>
              <a:t>Full Format​</a:t>
            </a:r>
          </a:p>
          <a:p>
            <a:pPr algn="l" marL="666838" indent="-333419" lvl="1">
              <a:lnSpc>
                <a:spcPts val="5250"/>
              </a:lnSpc>
              <a:buAutoNum type="arabicPeriod" startAt="1"/>
            </a:pPr>
            <a:r>
              <a:rPr lang="en-US" sz="3088">
                <a:solidFill>
                  <a:srgbClr val="090147"/>
                </a:solidFill>
                <a:latin typeface="Poppins"/>
                <a:ea typeface="Poppins"/>
                <a:cs typeface="Poppins"/>
                <a:sym typeface="Poppins"/>
              </a:rPr>
              <a:t>Secure Deletion</a:t>
            </a:r>
            <a:r>
              <a:rPr lang="en-US" sz="3088">
                <a:solidFill>
                  <a:srgbClr val="FD696E"/>
                </a:solidFill>
                <a:latin typeface="Poppins"/>
                <a:ea typeface="Poppins"/>
                <a:cs typeface="Poppins"/>
                <a:sym typeface="Poppins"/>
              </a:rPr>
              <a:t> (SDelete)​</a:t>
            </a:r>
          </a:p>
          <a:p>
            <a:pPr algn="l">
              <a:lnSpc>
                <a:spcPts val="5250"/>
              </a:lnSpc>
            </a:pPr>
            <a:r>
              <a:rPr lang="en-US" sz="3088">
                <a:solidFill>
                  <a:srgbClr val="090147"/>
                </a:solidFill>
                <a:latin typeface="Poppins"/>
                <a:ea typeface="Poppins"/>
                <a:cs typeface="Poppins"/>
                <a:sym typeface="Poppins"/>
              </a:rPr>
              <a:t>​</a:t>
            </a:r>
          </a:p>
          <a:p>
            <a:pPr algn="l" marL="0" indent="0" lvl="0">
              <a:lnSpc>
                <a:spcPts val="5250"/>
              </a:lnSpc>
              <a:spcBef>
                <a:spcPct val="0"/>
              </a:spcBef>
            </a:pPr>
          </a:p>
        </p:txBody>
      </p:sp>
      <p:sp>
        <p:nvSpPr>
          <p:cNvPr name="Freeform 4" id="4"/>
          <p:cNvSpPr/>
          <p:nvPr/>
        </p:nvSpPr>
        <p:spPr>
          <a:xfrm flipH="true" flipV="false" rot="0">
            <a:off x="13814225" y="339335"/>
            <a:ext cx="3946209" cy="2618848"/>
          </a:xfrm>
          <a:custGeom>
            <a:avLst/>
            <a:gdLst/>
            <a:ahLst/>
            <a:cxnLst/>
            <a:rect r="r" b="b" t="t" l="l"/>
            <a:pathLst>
              <a:path h="2618848" w="3946209">
                <a:moveTo>
                  <a:pt x="3946210" y="0"/>
                </a:moveTo>
                <a:lnTo>
                  <a:pt x="0" y="0"/>
                </a:lnTo>
                <a:lnTo>
                  <a:pt x="0" y="2618848"/>
                </a:lnTo>
                <a:lnTo>
                  <a:pt x="3946210" y="2618848"/>
                </a:lnTo>
                <a:lnTo>
                  <a:pt x="39462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744950" y="861914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8" id="8"/>
          <p:cNvSpPr/>
          <p:nvPr/>
        </p:nvSpPr>
        <p:spPr>
          <a:xfrm flipH="true" flipV="false" rot="0">
            <a:off x="15787330" y="6408794"/>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07020" y="5143500"/>
            <a:ext cx="11444358" cy="4788908"/>
          </a:xfrm>
          <a:custGeom>
            <a:avLst/>
            <a:gdLst/>
            <a:ahLst/>
            <a:cxnLst/>
            <a:rect r="r" b="b" t="t" l="l"/>
            <a:pathLst>
              <a:path h="4788908" w="11444358">
                <a:moveTo>
                  <a:pt x="0" y="0"/>
                </a:moveTo>
                <a:lnTo>
                  <a:pt x="11444358" y="0"/>
                </a:lnTo>
                <a:lnTo>
                  <a:pt x="11444358" y="4788908"/>
                </a:lnTo>
                <a:lnTo>
                  <a:pt x="0" y="4788908"/>
                </a:lnTo>
                <a:lnTo>
                  <a:pt x="0" y="0"/>
                </a:lnTo>
                <a:close/>
              </a:path>
            </a:pathLst>
          </a:custGeom>
          <a:blipFill>
            <a:blip r:embed="rId4"/>
            <a:stretch>
              <a:fillRect l="0" t="-633" r="0" b="-633"/>
            </a:stretch>
          </a:blipFill>
        </p:spPr>
      </p:sp>
      <p:sp>
        <p:nvSpPr>
          <p:cNvPr name="TextBox 7" id="7"/>
          <p:cNvSpPr txBox="true"/>
          <p:nvPr/>
        </p:nvSpPr>
        <p:spPr>
          <a:xfrm rot="0">
            <a:off x="831258" y="685040"/>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8" id="8"/>
          <p:cNvSpPr txBox="true"/>
          <p:nvPr/>
        </p:nvSpPr>
        <p:spPr>
          <a:xfrm rot="0">
            <a:off x="6076080" y="903364"/>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9" id="9"/>
          <p:cNvSpPr txBox="true"/>
          <p:nvPr/>
        </p:nvSpPr>
        <p:spPr>
          <a:xfrm rot="0">
            <a:off x="707790" y="3316183"/>
            <a:ext cx="16207953" cy="1298441"/>
          </a:xfrm>
          <a:prstGeom prst="rect">
            <a:avLst/>
          </a:prstGeom>
        </p:spPr>
        <p:txBody>
          <a:bodyPr anchor="t" rtlCol="false" tIns="0" lIns="0" bIns="0" rIns="0">
            <a:spAutoFit/>
          </a:bodyPr>
          <a:lstStyle/>
          <a:p>
            <a:pPr algn="l" marL="0" indent="0" lvl="0">
              <a:lnSpc>
                <a:spcPts val="5173"/>
              </a:lnSpc>
              <a:spcBef>
                <a:spcPct val="0"/>
              </a:spcBef>
            </a:pPr>
            <a:r>
              <a:rPr lang="en-US" sz="3043" strike="noStrike" u="none">
                <a:solidFill>
                  <a:srgbClr val="090147">
                    <a:alpha val="71765"/>
                  </a:srgbClr>
                </a:solidFill>
                <a:latin typeface="Poppins"/>
                <a:ea typeface="Poppins"/>
                <a:cs typeface="Poppins"/>
                <a:sym typeface="Poppins"/>
              </a:rPr>
              <a:t>A Python encoder script </a:t>
            </a:r>
            <a:r>
              <a:rPr lang="en-US" b="true" sz="3043" strike="noStrike" u="none">
                <a:solidFill>
                  <a:srgbClr val="090147">
                    <a:alpha val="71765"/>
                  </a:srgbClr>
                </a:solidFill>
                <a:latin typeface="Poppins Bold"/>
                <a:ea typeface="Poppins Bold"/>
                <a:cs typeface="Poppins Bold"/>
                <a:sym typeface="Poppins Bold"/>
              </a:rPr>
              <a:t>(Python_encoder_script.py) </a:t>
            </a:r>
            <a:r>
              <a:rPr lang="en-US" sz="3043" strike="noStrike" u="none">
                <a:solidFill>
                  <a:srgbClr val="090147">
                    <a:alpha val="71765"/>
                  </a:srgbClr>
                </a:solidFill>
                <a:latin typeface="Poppins"/>
                <a:ea typeface="Poppins"/>
                <a:cs typeface="Poppins"/>
                <a:sym typeface="Poppins"/>
              </a:rPr>
              <a:t>was run to embed data into </a:t>
            </a:r>
            <a:r>
              <a:rPr lang="en-US" b="true" sz="3043" strike="noStrike" u="none">
                <a:solidFill>
                  <a:srgbClr val="090147">
                    <a:alpha val="71765"/>
                  </a:srgbClr>
                </a:solidFill>
                <a:latin typeface="Poppins Bold"/>
                <a:ea typeface="Poppins Bold"/>
                <a:cs typeface="Poppins Bold"/>
                <a:sym typeface="Poppins Bold"/>
              </a:rPr>
              <a:t>kitten_org.png</a:t>
            </a:r>
          </a:p>
        </p:txBody>
      </p:sp>
      <p:sp>
        <p:nvSpPr>
          <p:cNvPr name="TextBox 10" id="10"/>
          <p:cNvSpPr txBox="true"/>
          <p:nvPr/>
        </p:nvSpPr>
        <p:spPr>
          <a:xfrm rot="0">
            <a:off x="707790" y="2575034"/>
            <a:ext cx="1114663"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Step1:</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15360" y="3532935"/>
            <a:ext cx="17057280" cy="1002115"/>
          </a:xfrm>
          <a:custGeom>
            <a:avLst/>
            <a:gdLst/>
            <a:ahLst/>
            <a:cxnLst/>
            <a:rect r="r" b="b" t="t" l="l"/>
            <a:pathLst>
              <a:path h="1002115" w="17057280">
                <a:moveTo>
                  <a:pt x="0" y="0"/>
                </a:moveTo>
                <a:lnTo>
                  <a:pt x="17057280" y="0"/>
                </a:lnTo>
                <a:lnTo>
                  <a:pt x="17057280" y="1002115"/>
                </a:lnTo>
                <a:lnTo>
                  <a:pt x="0" y="1002115"/>
                </a:lnTo>
                <a:lnTo>
                  <a:pt x="0" y="0"/>
                </a:lnTo>
                <a:close/>
              </a:path>
            </a:pathLst>
          </a:custGeom>
          <a:blipFill>
            <a:blip r:embed="rId4"/>
            <a:stretch>
              <a:fillRect l="0" t="0" r="0" b="0"/>
            </a:stretch>
          </a:blipFill>
        </p:spPr>
      </p:sp>
      <p:sp>
        <p:nvSpPr>
          <p:cNvPr name="Freeform 7" id="7"/>
          <p:cNvSpPr/>
          <p:nvPr/>
        </p:nvSpPr>
        <p:spPr>
          <a:xfrm flipH="false" flipV="false" rot="0">
            <a:off x="615360" y="5920784"/>
            <a:ext cx="11544087" cy="4096706"/>
          </a:xfrm>
          <a:custGeom>
            <a:avLst/>
            <a:gdLst/>
            <a:ahLst/>
            <a:cxnLst/>
            <a:rect r="r" b="b" t="t" l="l"/>
            <a:pathLst>
              <a:path h="4096706" w="11544087">
                <a:moveTo>
                  <a:pt x="0" y="0"/>
                </a:moveTo>
                <a:lnTo>
                  <a:pt x="11544087" y="0"/>
                </a:lnTo>
                <a:lnTo>
                  <a:pt x="11544087" y="4096707"/>
                </a:lnTo>
                <a:lnTo>
                  <a:pt x="0" y="4096707"/>
                </a:lnTo>
                <a:lnTo>
                  <a:pt x="0" y="0"/>
                </a:lnTo>
                <a:close/>
              </a:path>
            </a:pathLst>
          </a:custGeom>
          <a:blipFill>
            <a:blip r:embed="rId5"/>
            <a:stretch>
              <a:fillRect l="0" t="-1074" r="0" b="-1074"/>
            </a:stretch>
          </a:blipFill>
        </p:spPr>
      </p:sp>
      <p:sp>
        <p:nvSpPr>
          <p:cNvPr name="TextBox 8" id="8"/>
          <p:cNvSpPr txBox="true"/>
          <p:nvPr/>
        </p:nvSpPr>
        <p:spPr>
          <a:xfrm rot="0">
            <a:off x="831258" y="685040"/>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9" id="9"/>
          <p:cNvSpPr txBox="true"/>
          <p:nvPr/>
        </p:nvSpPr>
        <p:spPr>
          <a:xfrm rot="0">
            <a:off x="6076080" y="903364"/>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10" id="10"/>
          <p:cNvSpPr txBox="true"/>
          <p:nvPr/>
        </p:nvSpPr>
        <p:spPr>
          <a:xfrm rot="0">
            <a:off x="2080047" y="2565509"/>
            <a:ext cx="16207953" cy="1283134"/>
          </a:xfrm>
          <a:prstGeom prst="rect">
            <a:avLst/>
          </a:prstGeom>
        </p:spPr>
        <p:txBody>
          <a:bodyPr anchor="t" rtlCol="false" tIns="0" lIns="0" bIns="0" rIns="0">
            <a:spAutoFit/>
          </a:bodyPr>
          <a:lstStyle/>
          <a:p>
            <a:pPr algn="l" marL="0" indent="0" lvl="0">
              <a:lnSpc>
                <a:spcPts val="5173"/>
              </a:lnSpc>
              <a:spcBef>
                <a:spcPct val="0"/>
              </a:spcBef>
            </a:pPr>
            <a:r>
              <a:rPr lang="en-US" b="true" sz="3043">
                <a:solidFill>
                  <a:srgbClr val="FD696E">
                    <a:alpha val="71765"/>
                  </a:srgbClr>
                </a:solidFill>
                <a:latin typeface="Poppins Bold"/>
                <a:ea typeface="Poppins Bold"/>
                <a:cs typeface="Poppins Bold"/>
                <a:sym typeface="Poppins Bold"/>
              </a:rPr>
              <a:t>p</a:t>
            </a:r>
            <a:r>
              <a:rPr lang="en-US" b="true" sz="3043" strike="noStrike" u="none">
                <a:solidFill>
                  <a:srgbClr val="FD696E">
                    <a:alpha val="71765"/>
                  </a:srgbClr>
                </a:solidFill>
                <a:latin typeface="Poppins Bold"/>
                <a:ea typeface="Poppins Bold"/>
                <a:cs typeface="Poppins Bold"/>
                <a:sym typeface="Poppins Bold"/>
              </a:rPr>
              <a:t>ython</a:t>
            </a:r>
            <a:r>
              <a:rPr lang="en-US" b="true" sz="3043" strike="noStrike" u="none">
                <a:solidFill>
                  <a:srgbClr val="FD696E">
                    <a:alpha val="71765"/>
                  </a:srgbClr>
                </a:solidFill>
                <a:latin typeface="Poppins Bold"/>
                <a:ea typeface="Poppins Bold"/>
                <a:cs typeface="Poppins Bold"/>
                <a:sym typeface="Poppins Bold"/>
              </a:rPr>
              <a:t>3</a:t>
            </a:r>
            <a:r>
              <a:rPr lang="en-US" b="true" sz="3043" strike="noStrike" u="none">
                <a:solidFill>
                  <a:srgbClr val="FD696E">
                    <a:alpha val="71765"/>
                  </a:srgbClr>
                </a:solidFill>
                <a:latin typeface="Poppins Bold"/>
                <a:ea typeface="Poppins Bold"/>
                <a:cs typeface="Poppins Bold"/>
                <a:sym typeface="Poppins Bold"/>
              </a:rPr>
              <a:t> </a:t>
            </a:r>
            <a:r>
              <a:rPr lang="en-US" b="true" sz="3043" strike="noStrike" u="none">
                <a:solidFill>
                  <a:srgbClr val="FD696E">
                    <a:alpha val="71765"/>
                  </a:srgbClr>
                </a:solidFill>
                <a:latin typeface="Poppins Bold"/>
                <a:ea typeface="Poppins Bold"/>
                <a:cs typeface="Poppins Bold"/>
                <a:sym typeface="Poppins Bold"/>
              </a:rPr>
              <a:t>Python_encoder_script.py </a:t>
            </a:r>
          </a:p>
          <a:p>
            <a:pPr algn="l" marL="0" indent="0" lvl="0">
              <a:lnSpc>
                <a:spcPts val="5173"/>
              </a:lnSpc>
              <a:spcBef>
                <a:spcPct val="0"/>
              </a:spcBef>
            </a:pPr>
          </a:p>
        </p:txBody>
      </p:sp>
      <p:sp>
        <p:nvSpPr>
          <p:cNvPr name="TextBox 11" id="11"/>
          <p:cNvSpPr txBox="true"/>
          <p:nvPr/>
        </p:nvSpPr>
        <p:spPr>
          <a:xfrm rot="0">
            <a:off x="707790" y="2575034"/>
            <a:ext cx="1187648"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Step2:</a:t>
            </a:r>
          </a:p>
        </p:txBody>
      </p:sp>
      <p:sp>
        <p:nvSpPr>
          <p:cNvPr name="TextBox 12" id="12"/>
          <p:cNvSpPr txBox="true"/>
          <p:nvPr/>
        </p:nvSpPr>
        <p:spPr>
          <a:xfrm rot="0">
            <a:off x="328814" y="6395143"/>
            <a:ext cx="757952"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step3:</a:t>
            </a:r>
          </a:p>
        </p:txBody>
      </p:sp>
      <p:sp>
        <p:nvSpPr>
          <p:cNvPr name="TextBox 13" id="13"/>
          <p:cNvSpPr txBox="true"/>
          <p:nvPr/>
        </p:nvSpPr>
        <p:spPr>
          <a:xfrm rot="0">
            <a:off x="615360" y="5101541"/>
            <a:ext cx="1200388"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Step3:</a:t>
            </a:r>
          </a:p>
        </p:txBody>
      </p:sp>
      <p:sp>
        <p:nvSpPr>
          <p:cNvPr name="TextBox 14" id="14"/>
          <p:cNvSpPr txBox="true"/>
          <p:nvPr/>
        </p:nvSpPr>
        <p:spPr>
          <a:xfrm rot="0">
            <a:off x="1948005" y="5092016"/>
            <a:ext cx="3011329" cy="635434"/>
          </a:xfrm>
          <a:prstGeom prst="rect">
            <a:avLst/>
          </a:prstGeom>
        </p:spPr>
        <p:txBody>
          <a:bodyPr anchor="t" rtlCol="false" tIns="0" lIns="0" bIns="0" rIns="0">
            <a:spAutoFit/>
          </a:bodyPr>
          <a:lstStyle/>
          <a:p>
            <a:pPr algn="l" marL="0" indent="0" lvl="0">
              <a:lnSpc>
                <a:spcPts val="5173"/>
              </a:lnSpc>
              <a:spcBef>
                <a:spcPct val="0"/>
              </a:spcBef>
            </a:pPr>
            <a:r>
              <a:rPr lang="en-US" b="true" sz="3043" strike="noStrike" u="none">
                <a:solidFill>
                  <a:srgbClr val="FD696E">
                    <a:alpha val="71765"/>
                  </a:srgbClr>
                </a:solidFill>
                <a:latin typeface="Poppins Bold"/>
                <a:ea typeface="Poppins Bold"/>
                <a:cs typeface="Poppins Bold"/>
                <a:sym typeface="Poppins Bold"/>
              </a:rPr>
              <a:t>verify creation: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8875" y="3599704"/>
            <a:ext cx="17710250" cy="885513"/>
          </a:xfrm>
          <a:custGeom>
            <a:avLst/>
            <a:gdLst/>
            <a:ahLst/>
            <a:cxnLst/>
            <a:rect r="r" b="b" t="t" l="l"/>
            <a:pathLst>
              <a:path h="885513" w="17710250">
                <a:moveTo>
                  <a:pt x="0" y="0"/>
                </a:moveTo>
                <a:lnTo>
                  <a:pt x="17710250" y="0"/>
                </a:lnTo>
                <a:lnTo>
                  <a:pt x="17710250" y="885513"/>
                </a:lnTo>
                <a:lnTo>
                  <a:pt x="0" y="885513"/>
                </a:lnTo>
                <a:lnTo>
                  <a:pt x="0" y="0"/>
                </a:lnTo>
                <a:close/>
              </a:path>
            </a:pathLst>
          </a:custGeom>
          <a:blipFill>
            <a:blip r:embed="rId4"/>
            <a:stretch>
              <a:fillRect l="0" t="0" r="0" b="0"/>
            </a:stretch>
          </a:blipFill>
        </p:spPr>
      </p:sp>
      <p:sp>
        <p:nvSpPr>
          <p:cNvPr name="Freeform 7" id="7"/>
          <p:cNvSpPr/>
          <p:nvPr/>
        </p:nvSpPr>
        <p:spPr>
          <a:xfrm flipH="false" flipV="false" rot="0">
            <a:off x="288875" y="6021953"/>
            <a:ext cx="11301259" cy="875848"/>
          </a:xfrm>
          <a:custGeom>
            <a:avLst/>
            <a:gdLst/>
            <a:ahLst/>
            <a:cxnLst/>
            <a:rect r="r" b="b" t="t" l="l"/>
            <a:pathLst>
              <a:path h="875848" w="11301259">
                <a:moveTo>
                  <a:pt x="0" y="0"/>
                </a:moveTo>
                <a:lnTo>
                  <a:pt x="11301259" y="0"/>
                </a:lnTo>
                <a:lnTo>
                  <a:pt x="11301259" y="875848"/>
                </a:lnTo>
                <a:lnTo>
                  <a:pt x="0" y="875848"/>
                </a:lnTo>
                <a:lnTo>
                  <a:pt x="0" y="0"/>
                </a:lnTo>
                <a:close/>
              </a:path>
            </a:pathLst>
          </a:custGeom>
          <a:blipFill>
            <a:blip r:embed="rId5"/>
            <a:stretch>
              <a:fillRect l="0" t="0" r="0" b="0"/>
            </a:stretch>
          </a:blipFill>
        </p:spPr>
      </p:sp>
      <p:sp>
        <p:nvSpPr>
          <p:cNvPr name="TextBox 8" id="8"/>
          <p:cNvSpPr txBox="true"/>
          <p:nvPr/>
        </p:nvSpPr>
        <p:spPr>
          <a:xfrm rot="0">
            <a:off x="831258" y="685040"/>
            <a:ext cx="5511761"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2: </a:t>
            </a:r>
          </a:p>
        </p:txBody>
      </p:sp>
      <p:sp>
        <p:nvSpPr>
          <p:cNvPr name="TextBox 9" id="9"/>
          <p:cNvSpPr txBox="true"/>
          <p:nvPr/>
        </p:nvSpPr>
        <p:spPr>
          <a:xfrm rot="0">
            <a:off x="6076080" y="903364"/>
            <a:ext cx="5052536"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checking:</a:t>
            </a:r>
          </a:p>
        </p:txBody>
      </p:sp>
      <p:sp>
        <p:nvSpPr>
          <p:cNvPr name="TextBox 10" id="10"/>
          <p:cNvSpPr txBox="true"/>
          <p:nvPr/>
        </p:nvSpPr>
        <p:spPr>
          <a:xfrm rot="0">
            <a:off x="2080047" y="2565509"/>
            <a:ext cx="16207953" cy="1283134"/>
          </a:xfrm>
          <a:prstGeom prst="rect">
            <a:avLst/>
          </a:prstGeom>
        </p:spPr>
        <p:txBody>
          <a:bodyPr anchor="t" rtlCol="false" tIns="0" lIns="0" bIns="0" rIns="0">
            <a:spAutoFit/>
          </a:bodyPr>
          <a:lstStyle/>
          <a:p>
            <a:pPr algn="l" marL="0" indent="0" lvl="0">
              <a:lnSpc>
                <a:spcPts val="5173"/>
              </a:lnSpc>
              <a:spcBef>
                <a:spcPct val="0"/>
              </a:spcBef>
            </a:pPr>
            <a:r>
              <a:rPr lang="en-US" b="true" sz="3043">
                <a:solidFill>
                  <a:srgbClr val="FD696E">
                    <a:alpha val="71765"/>
                  </a:srgbClr>
                </a:solidFill>
                <a:latin typeface="Poppins Bold"/>
                <a:ea typeface="Poppins Bold"/>
                <a:cs typeface="Poppins Bold"/>
                <a:sym typeface="Poppins Bold"/>
              </a:rPr>
              <a:t>Lis</a:t>
            </a:r>
            <a:r>
              <a:rPr lang="en-US" b="true" sz="3043" strike="noStrike" u="none">
                <a:solidFill>
                  <a:srgbClr val="FD696E">
                    <a:alpha val="71765"/>
                  </a:srgbClr>
                </a:solidFill>
                <a:latin typeface="Poppins Bold"/>
                <a:ea typeface="Poppins Bold"/>
                <a:cs typeface="Poppins Bold"/>
                <a:sym typeface="Poppins Bold"/>
              </a:rPr>
              <a:t>t files: </a:t>
            </a:r>
          </a:p>
          <a:p>
            <a:pPr algn="l" marL="0" indent="0" lvl="0">
              <a:lnSpc>
                <a:spcPts val="5173"/>
              </a:lnSpc>
              <a:spcBef>
                <a:spcPct val="0"/>
              </a:spcBef>
            </a:pPr>
          </a:p>
        </p:txBody>
      </p:sp>
      <p:sp>
        <p:nvSpPr>
          <p:cNvPr name="TextBox 11" id="11"/>
          <p:cNvSpPr txBox="true"/>
          <p:nvPr/>
        </p:nvSpPr>
        <p:spPr>
          <a:xfrm rot="0">
            <a:off x="707790" y="2575034"/>
            <a:ext cx="1227415"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Step4:</a:t>
            </a:r>
          </a:p>
        </p:txBody>
      </p:sp>
      <p:sp>
        <p:nvSpPr>
          <p:cNvPr name="TextBox 12" id="12"/>
          <p:cNvSpPr txBox="true"/>
          <p:nvPr/>
        </p:nvSpPr>
        <p:spPr>
          <a:xfrm rot="0">
            <a:off x="3875065" y="2498635"/>
            <a:ext cx="465773" cy="737034"/>
          </a:xfrm>
          <a:prstGeom prst="rect">
            <a:avLst/>
          </a:prstGeom>
        </p:spPr>
        <p:txBody>
          <a:bodyPr anchor="t" rtlCol="false" tIns="0" lIns="0" bIns="0" rIns="0">
            <a:spAutoFit/>
          </a:bodyPr>
          <a:lstStyle/>
          <a:p>
            <a:pPr algn="l" marL="0" indent="0" lvl="0">
              <a:lnSpc>
                <a:spcPts val="6023"/>
              </a:lnSpc>
              <a:spcBef>
                <a:spcPct val="0"/>
              </a:spcBef>
            </a:pPr>
            <a:r>
              <a:rPr lang="en-US" b="true" sz="3543" strike="noStrike" u="none">
                <a:solidFill>
                  <a:srgbClr val="090147">
                    <a:alpha val="71765"/>
                  </a:srgbClr>
                </a:solidFill>
                <a:latin typeface="Poppins Bold"/>
                <a:ea typeface="Poppins Bold"/>
                <a:cs typeface="Poppins Bold"/>
                <a:sym typeface="Poppins Bold"/>
              </a:rPr>
              <a:t>Ls</a:t>
            </a:r>
          </a:p>
        </p:txBody>
      </p:sp>
      <p:sp>
        <p:nvSpPr>
          <p:cNvPr name="TextBox 13" id="13"/>
          <p:cNvSpPr txBox="true"/>
          <p:nvPr/>
        </p:nvSpPr>
        <p:spPr>
          <a:xfrm rot="0">
            <a:off x="4107952" y="4847167"/>
            <a:ext cx="13533716" cy="578283"/>
          </a:xfrm>
          <a:prstGeom prst="rect">
            <a:avLst/>
          </a:prstGeom>
        </p:spPr>
        <p:txBody>
          <a:bodyPr anchor="t" rtlCol="false" tIns="0" lIns="0" bIns="0" rIns="0">
            <a:spAutoFit/>
          </a:bodyPr>
          <a:lstStyle/>
          <a:p>
            <a:pPr algn="l" marL="0" indent="0" lvl="0">
              <a:lnSpc>
                <a:spcPts val="4663"/>
              </a:lnSpc>
              <a:spcBef>
                <a:spcPct val="0"/>
              </a:spcBef>
            </a:pPr>
            <a:r>
              <a:rPr lang="en-US" b="true" sz="2743" strike="noStrike" u="none">
                <a:solidFill>
                  <a:srgbClr val="FD696E">
                    <a:alpha val="71765"/>
                  </a:srgbClr>
                </a:solidFill>
                <a:latin typeface="Poppins Bold"/>
                <a:ea typeface="Poppins Bold"/>
                <a:cs typeface="Poppins Bold"/>
                <a:sym typeface="Poppins Bold"/>
              </a:rPr>
              <a:t>A decoder script </a:t>
            </a:r>
            <a:r>
              <a:rPr lang="en-US" b="true" sz="2743" strike="noStrike" u="none">
                <a:solidFill>
                  <a:srgbClr val="211D7B">
                    <a:alpha val="71765"/>
                  </a:srgbClr>
                </a:solidFill>
                <a:latin typeface="Poppins Bold"/>
                <a:ea typeface="Poppins Bold"/>
                <a:cs typeface="Poppins Bold"/>
                <a:sym typeface="Poppins Bold"/>
              </a:rPr>
              <a:t>(Python_decoder_script.py)</a:t>
            </a:r>
            <a:r>
              <a:rPr lang="en-US" b="true" sz="2743" strike="noStrike" u="none">
                <a:solidFill>
                  <a:srgbClr val="FD696E">
                    <a:alpha val="71765"/>
                  </a:srgbClr>
                </a:solidFill>
                <a:latin typeface="Poppins Bold"/>
                <a:ea typeface="Poppins Bold"/>
                <a:cs typeface="Poppins Bold"/>
                <a:sym typeface="Poppins Bold"/>
              </a:rPr>
              <a:t> is run, revealing the next clue</a:t>
            </a:r>
          </a:p>
        </p:txBody>
      </p:sp>
      <p:sp>
        <p:nvSpPr>
          <p:cNvPr name="TextBox 14" id="14"/>
          <p:cNvSpPr txBox="true"/>
          <p:nvPr/>
        </p:nvSpPr>
        <p:spPr>
          <a:xfrm rot="0">
            <a:off x="701216" y="4837642"/>
            <a:ext cx="3406735"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Result (Solution):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537" y="-1910016"/>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265758" y="-275269"/>
            <a:ext cx="3436902" cy="2280853"/>
          </a:xfrm>
          <a:custGeom>
            <a:avLst/>
            <a:gdLst/>
            <a:ahLst/>
            <a:cxnLst/>
            <a:rect r="r" b="b" t="t" l="l"/>
            <a:pathLst>
              <a:path h="2280853" w="3436902">
                <a:moveTo>
                  <a:pt x="3436902" y="0"/>
                </a:moveTo>
                <a:lnTo>
                  <a:pt x="0" y="0"/>
                </a:lnTo>
                <a:lnTo>
                  <a:pt x="0" y="2280853"/>
                </a:lnTo>
                <a:lnTo>
                  <a:pt x="3436902" y="2280853"/>
                </a:lnTo>
                <a:lnTo>
                  <a:pt x="34369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9853004" y="1241899"/>
            <a:ext cx="123895" cy="8840283"/>
          </a:xfrm>
          <a:prstGeom prst="line">
            <a:avLst/>
          </a:prstGeom>
          <a:ln cap="flat" w="38100">
            <a:solidFill>
              <a:srgbClr val="000000"/>
            </a:solidFill>
            <a:prstDash val="sysDot"/>
            <a:headEnd type="none" len="sm" w="sm"/>
            <a:tailEnd type="none" len="sm" w="sm"/>
          </a:ln>
        </p:spPr>
      </p:sp>
      <p:grpSp>
        <p:nvGrpSpPr>
          <p:cNvPr name="Group 7" id="7"/>
          <p:cNvGrpSpPr/>
          <p:nvPr/>
        </p:nvGrpSpPr>
        <p:grpSpPr>
          <a:xfrm rot="0">
            <a:off x="5655355" y="865158"/>
            <a:ext cx="8395297" cy="1329041"/>
            <a:chOff x="0" y="0"/>
            <a:chExt cx="1935140" cy="306348"/>
          </a:xfrm>
        </p:grpSpPr>
        <p:sp>
          <p:nvSpPr>
            <p:cNvPr name="Freeform 8" id="8"/>
            <p:cNvSpPr/>
            <p:nvPr/>
          </p:nvSpPr>
          <p:spPr>
            <a:xfrm flipH="false" flipV="false" rot="0">
              <a:off x="0" y="0"/>
              <a:ext cx="1935140" cy="306348"/>
            </a:xfrm>
            <a:custGeom>
              <a:avLst/>
              <a:gdLst/>
              <a:ahLst/>
              <a:cxnLst/>
              <a:rect r="r" b="b" t="t" l="l"/>
              <a:pathLst>
                <a:path h="306348" w="1935140">
                  <a:moveTo>
                    <a:pt x="35965" y="0"/>
                  </a:moveTo>
                  <a:lnTo>
                    <a:pt x="1899176" y="0"/>
                  </a:lnTo>
                  <a:cubicBezTo>
                    <a:pt x="1919038" y="0"/>
                    <a:pt x="1935140" y="16102"/>
                    <a:pt x="1935140" y="35965"/>
                  </a:cubicBezTo>
                  <a:lnTo>
                    <a:pt x="1935140" y="270383"/>
                  </a:lnTo>
                  <a:cubicBezTo>
                    <a:pt x="1935140" y="290246"/>
                    <a:pt x="1919038" y="306348"/>
                    <a:pt x="1899176" y="306348"/>
                  </a:cubicBezTo>
                  <a:lnTo>
                    <a:pt x="35965" y="306348"/>
                  </a:lnTo>
                  <a:cubicBezTo>
                    <a:pt x="16102" y="306348"/>
                    <a:pt x="0" y="290246"/>
                    <a:pt x="0" y="270383"/>
                  </a:cubicBezTo>
                  <a:lnTo>
                    <a:pt x="0" y="35965"/>
                  </a:lnTo>
                  <a:cubicBezTo>
                    <a:pt x="0" y="16102"/>
                    <a:pt x="16102" y="0"/>
                    <a:pt x="35965" y="0"/>
                  </a:cubicBezTo>
                  <a:close/>
                </a:path>
              </a:pathLst>
            </a:custGeom>
            <a:solidFill>
              <a:srgbClr val="06C892"/>
            </a:solidFill>
          </p:spPr>
        </p:sp>
        <p:sp>
          <p:nvSpPr>
            <p:cNvPr name="TextBox 9" id="9"/>
            <p:cNvSpPr txBox="true"/>
            <p:nvPr/>
          </p:nvSpPr>
          <p:spPr>
            <a:xfrm>
              <a:off x="0" y="-57150"/>
              <a:ext cx="1935140" cy="363498"/>
            </a:xfrm>
            <a:prstGeom prst="rect">
              <a:avLst/>
            </a:prstGeom>
          </p:spPr>
          <p:txBody>
            <a:bodyPr anchor="ctr" rtlCol="false" tIns="50800" lIns="50800" bIns="50800" rIns="50800"/>
            <a:lstStyle/>
            <a:p>
              <a:pPr algn="ctr">
                <a:lnSpc>
                  <a:spcPts val="2799"/>
                </a:lnSpc>
              </a:pPr>
            </a:p>
          </p:txBody>
        </p:sp>
      </p:grpSp>
      <p:sp>
        <p:nvSpPr>
          <p:cNvPr name="TextBox 10" id="10"/>
          <p:cNvSpPr txBox="true"/>
          <p:nvPr/>
        </p:nvSpPr>
        <p:spPr>
          <a:xfrm rot="0">
            <a:off x="8536252" y="1122161"/>
            <a:ext cx="7838181" cy="642301"/>
          </a:xfrm>
          <a:prstGeom prst="rect">
            <a:avLst/>
          </a:prstGeom>
        </p:spPr>
        <p:txBody>
          <a:bodyPr anchor="t" rtlCol="false" tIns="0" lIns="0" bIns="0" rIns="0">
            <a:spAutoFit/>
          </a:bodyPr>
          <a:lstStyle/>
          <a:p>
            <a:pPr algn="l" marL="0" indent="0" lvl="0">
              <a:lnSpc>
                <a:spcPts val="5244"/>
              </a:lnSpc>
              <a:spcBef>
                <a:spcPct val="0"/>
              </a:spcBef>
            </a:pPr>
            <a:r>
              <a:rPr lang="en-US" b="true" sz="3085">
                <a:solidFill>
                  <a:srgbClr val="090147">
                    <a:alpha val="71765"/>
                  </a:srgbClr>
                </a:solidFill>
                <a:latin typeface="Poppins Bold"/>
                <a:ea typeface="Poppins Bold"/>
                <a:cs typeface="Poppins Bold"/>
                <a:sym typeface="Poppins Bold"/>
              </a:rPr>
              <a:t>k</a:t>
            </a:r>
            <a:r>
              <a:rPr lang="en-US" b="true" sz="3085" strike="noStrike" u="none">
                <a:solidFill>
                  <a:srgbClr val="090147">
                    <a:alpha val="71765"/>
                  </a:srgbClr>
                </a:solidFill>
                <a:latin typeface="Poppins Bold"/>
                <a:ea typeface="Poppins Bold"/>
                <a:cs typeface="Poppins Bold"/>
                <a:sym typeface="Poppins Bold"/>
              </a:rPr>
              <a:t>i</a:t>
            </a:r>
            <a:r>
              <a:rPr lang="en-US" b="true" sz="3085" strike="noStrike" u="none">
                <a:solidFill>
                  <a:srgbClr val="090147">
                    <a:alpha val="71765"/>
                  </a:srgbClr>
                </a:solidFill>
                <a:latin typeface="Poppins Bold"/>
                <a:ea typeface="Poppins Bold"/>
                <a:cs typeface="Poppins Bold"/>
                <a:sym typeface="Poppins Bold"/>
              </a:rPr>
              <a:t>t</a:t>
            </a:r>
            <a:r>
              <a:rPr lang="en-US" b="true" sz="3085" strike="noStrike" u="none">
                <a:solidFill>
                  <a:srgbClr val="090147">
                    <a:alpha val="71765"/>
                  </a:srgbClr>
                </a:solidFill>
                <a:latin typeface="Poppins Bold"/>
                <a:ea typeface="Poppins Bold"/>
                <a:cs typeface="Poppins Bold"/>
                <a:sym typeface="Poppins Bold"/>
              </a:rPr>
              <a:t>ten</a:t>
            </a:r>
            <a:r>
              <a:rPr lang="en-US" b="true" sz="3085" strike="noStrike" u="none">
                <a:solidFill>
                  <a:srgbClr val="090147">
                    <a:alpha val="71765"/>
                  </a:srgbClr>
                </a:solidFill>
                <a:latin typeface="Poppins Bold"/>
                <a:ea typeface="Poppins Bold"/>
                <a:cs typeface="Poppins Bold"/>
                <a:sym typeface="Poppins Bold"/>
              </a:rPr>
              <a:t>_</a:t>
            </a:r>
            <a:r>
              <a:rPr lang="en-US" b="true" sz="3085" strike="noStrike" u="none">
                <a:solidFill>
                  <a:srgbClr val="090147">
                    <a:alpha val="71765"/>
                  </a:srgbClr>
                </a:solidFill>
                <a:latin typeface="Poppins Bold"/>
                <a:ea typeface="Poppins Bold"/>
                <a:cs typeface="Poppins Bold"/>
                <a:sym typeface="Poppins Bold"/>
              </a:rPr>
              <a:t>secret.pn</a:t>
            </a:r>
            <a:r>
              <a:rPr lang="en-US" b="true" sz="3085" strike="noStrike" u="none">
                <a:solidFill>
                  <a:srgbClr val="090147">
                    <a:alpha val="71765"/>
                  </a:srgbClr>
                </a:solidFill>
                <a:latin typeface="Poppins Bold"/>
                <a:ea typeface="Poppins Bold"/>
                <a:cs typeface="Poppins Bold"/>
                <a:sym typeface="Poppins Bold"/>
              </a:rPr>
              <a:t>g</a:t>
            </a:r>
          </a:p>
        </p:txBody>
      </p:sp>
      <p:sp>
        <p:nvSpPr>
          <p:cNvPr name="TextBox 11" id="11"/>
          <p:cNvSpPr txBox="true"/>
          <p:nvPr/>
        </p:nvSpPr>
        <p:spPr>
          <a:xfrm rot="0">
            <a:off x="6212472" y="1089499"/>
            <a:ext cx="2931528" cy="681622"/>
          </a:xfrm>
          <a:prstGeom prst="rect">
            <a:avLst/>
          </a:prstGeom>
        </p:spPr>
        <p:txBody>
          <a:bodyPr anchor="t" rtlCol="false" tIns="0" lIns="0" bIns="0" rIns="0">
            <a:spAutoFit/>
          </a:bodyPr>
          <a:lstStyle/>
          <a:p>
            <a:pPr algn="l">
              <a:lnSpc>
                <a:spcPts val="5454"/>
              </a:lnSpc>
            </a:pPr>
            <a:r>
              <a:rPr lang="en-US" sz="3519" b="true">
                <a:solidFill>
                  <a:srgbClr val="090147"/>
                </a:solidFill>
                <a:latin typeface="Poppins Bold"/>
                <a:ea typeface="Poppins Bold"/>
                <a:cs typeface="Poppins Bold"/>
                <a:sym typeface="Poppins Bold"/>
              </a:rPr>
              <a:t>Evidence:</a:t>
            </a:r>
          </a:p>
        </p:txBody>
      </p:sp>
      <p:sp>
        <p:nvSpPr>
          <p:cNvPr name="TextBox 12" id="12"/>
          <p:cNvSpPr txBox="true"/>
          <p:nvPr/>
        </p:nvSpPr>
        <p:spPr>
          <a:xfrm rot="0">
            <a:off x="6212472" y="4731898"/>
            <a:ext cx="7838181" cy="967739"/>
          </a:xfrm>
          <a:prstGeom prst="rect">
            <a:avLst/>
          </a:prstGeom>
        </p:spPr>
        <p:txBody>
          <a:bodyPr anchor="t" rtlCol="false" tIns="0" lIns="0" bIns="0" rIns="0">
            <a:spAutoFit/>
          </a:bodyPr>
          <a:lstStyle/>
          <a:p>
            <a:pPr algn="l" marL="0" indent="0" lvl="0">
              <a:lnSpc>
                <a:spcPts val="3884"/>
              </a:lnSpc>
              <a:spcBef>
                <a:spcPct val="0"/>
              </a:spcBef>
            </a:pPr>
            <a:r>
              <a:rPr lang="en-US" sz="2285" strike="noStrike" u="none">
                <a:solidFill>
                  <a:srgbClr val="FFFFFF">
                    <a:alpha val="71765"/>
                  </a:srgbClr>
                </a:solidFill>
                <a:latin typeface="Poppins"/>
                <a:ea typeface="Poppins"/>
                <a:cs typeface="Poppins"/>
                <a:sym typeface="Poppins"/>
              </a:rPr>
              <a:t>Lorem ipsum dolor sit amet, consectetur adipiscing elit. Sed at ipsum vitae lacus lobortis lacinia.</a:t>
            </a:r>
          </a:p>
        </p:txBody>
      </p:sp>
      <p:sp>
        <p:nvSpPr>
          <p:cNvPr name="TextBox 13" id="13"/>
          <p:cNvSpPr txBox="true"/>
          <p:nvPr/>
        </p:nvSpPr>
        <p:spPr>
          <a:xfrm rot="0">
            <a:off x="6212472" y="3978949"/>
            <a:ext cx="5342997" cy="480969"/>
          </a:xfrm>
          <a:prstGeom prst="rect">
            <a:avLst/>
          </a:prstGeom>
        </p:spPr>
        <p:txBody>
          <a:bodyPr anchor="t" rtlCol="false" tIns="0" lIns="0" bIns="0" rIns="0">
            <a:spAutoFit/>
          </a:bodyPr>
          <a:lstStyle/>
          <a:p>
            <a:pPr algn="l">
              <a:lnSpc>
                <a:spcPts val="3860"/>
              </a:lnSpc>
            </a:pPr>
            <a:r>
              <a:rPr lang="en-US" sz="2490" b="true">
                <a:solidFill>
                  <a:srgbClr val="FFFFFF"/>
                </a:solidFill>
                <a:latin typeface="Poppins Bold"/>
                <a:ea typeface="Poppins Bold"/>
                <a:cs typeface="Poppins Bold"/>
                <a:sym typeface="Poppins Bold"/>
              </a:rPr>
              <a:t>Security Awareness Training</a:t>
            </a:r>
          </a:p>
        </p:txBody>
      </p:sp>
      <p:sp>
        <p:nvSpPr>
          <p:cNvPr name="TextBox 14" id="14"/>
          <p:cNvSpPr txBox="true"/>
          <p:nvPr/>
        </p:nvSpPr>
        <p:spPr>
          <a:xfrm rot="0">
            <a:off x="6212472" y="6818414"/>
            <a:ext cx="5170779" cy="480969"/>
          </a:xfrm>
          <a:prstGeom prst="rect">
            <a:avLst/>
          </a:prstGeom>
        </p:spPr>
        <p:txBody>
          <a:bodyPr anchor="t" rtlCol="false" tIns="0" lIns="0" bIns="0" rIns="0">
            <a:spAutoFit/>
          </a:bodyPr>
          <a:lstStyle/>
          <a:p>
            <a:pPr algn="l">
              <a:lnSpc>
                <a:spcPts val="3860"/>
              </a:lnSpc>
            </a:pPr>
            <a:r>
              <a:rPr lang="en-US" sz="2490" b="true">
                <a:solidFill>
                  <a:srgbClr val="FFFFFF"/>
                </a:solidFill>
                <a:latin typeface="Poppins Bold"/>
                <a:ea typeface="Poppins Bold"/>
                <a:cs typeface="Poppins Bold"/>
                <a:sym typeface="Poppins Bold"/>
              </a:rPr>
              <a:t>Backups &amp; Recovery Plans</a:t>
            </a:r>
          </a:p>
        </p:txBody>
      </p:sp>
      <p:grpSp>
        <p:nvGrpSpPr>
          <p:cNvPr name="Group 15" id="15"/>
          <p:cNvGrpSpPr/>
          <p:nvPr/>
        </p:nvGrpSpPr>
        <p:grpSpPr>
          <a:xfrm rot="0">
            <a:off x="5655355" y="2865203"/>
            <a:ext cx="8395297" cy="1329041"/>
            <a:chOff x="0" y="0"/>
            <a:chExt cx="1935140" cy="306348"/>
          </a:xfrm>
        </p:grpSpPr>
        <p:sp>
          <p:nvSpPr>
            <p:cNvPr name="Freeform 16" id="16"/>
            <p:cNvSpPr/>
            <p:nvPr/>
          </p:nvSpPr>
          <p:spPr>
            <a:xfrm flipH="false" flipV="false" rot="0">
              <a:off x="0" y="0"/>
              <a:ext cx="1935140" cy="306348"/>
            </a:xfrm>
            <a:custGeom>
              <a:avLst/>
              <a:gdLst/>
              <a:ahLst/>
              <a:cxnLst/>
              <a:rect r="r" b="b" t="t" l="l"/>
              <a:pathLst>
                <a:path h="306348" w="1935140">
                  <a:moveTo>
                    <a:pt x="35965" y="0"/>
                  </a:moveTo>
                  <a:lnTo>
                    <a:pt x="1899176" y="0"/>
                  </a:lnTo>
                  <a:cubicBezTo>
                    <a:pt x="1919038" y="0"/>
                    <a:pt x="1935140" y="16102"/>
                    <a:pt x="1935140" y="35965"/>
                  </a:cubicBezTo>
                  <a:lnTo>
                    <a:pt x="1935140" y="270383"/>
                  </a:lnTo>
                  <a:cubicBezTo>
                    <a:pt x="1935140" y="290246"/>
                    <a:pt x="1919038" y="306348"/>
                    <a:pt x="1899176" y="306348"/>
                  </a:cubicBezTo>
                  <a:lnTo>
                    <a:pt x="35965" y="306348"/>
                  </a:lnTo>
                  <a:cubicBezTo>
                    <a:pt x="16102" y="306348"/>
                    <a:pt x="0" y="290246"/>
                    <a:pt x="0" y="270383"/>
                  </a:cubicBezTo>
                  <a:lnTo>
                    <a:pt x="0" y="35965"/>
                  </a:lnTo>
                  <a:cubicBezTo>
                    <a:pt x="0" y="16102"/>
                    <a:pt x="16102" y="0"/>
                    <a:pt x="35965" y="0"/>
                  </a:cubicBezTo>
                  <a:close/>
                </a:path>
              </a:pathLst>
            </a:custGeom>
            <a:solidFill>
              <a:srgbClr val="5A81F5"/>
            </a:solidFill>
          </p:spPr>
        </p:sp>
        <p:sp>
          <p:nvSpPr>
            <p:cNvPr name="TextBox 17" id="17"/>
            <p:cNvSpPr txBox="true"/>
            <p:nvPr/>
          </p:nvSpPr>
          <p:spPr>
            <a:xfrm>
              <a:off x="0" y="-57150"/>
              <a:ext cx="1935140" cy="363498"/>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5655355" y="4961872"/>
            <a:ext cx="8395297" cy="1329041"/>
            <a:chOff x="0" y="0"/>
            <a:chExt cx="1935140" cy="306348"/>
          </a:xfrm>
        </p:grpSpPr>
        <p:sp>
          <p:nvSpPr>
            <p:cNvPr name="Freeform 19" id="19"/>
            <p:cNvSpPr/>
            <p:nvPr/>
          </p:nvSpPr>
          <p:spPr>
            <a:xfrm flipH="false" flipV="false" rot="0">
              <a:off x="0" y="0"/>
              <a:ext cx="1935140" cy="306348"/>
            </a:xfrm>
            <a:custGeom>
              <a:avLst/>
              <a:gdLst/>
              <a:ahLst/>
              <a:cxnLst/>
              <a:rect r="r" b="b" t="t" l="l"/>
              <a:pathLst>
                <a:path h="306348" w="1935140">
                  <a:moveTo>
                    <a:pt x="35965" y="0"/>
                  </a:moveTo>
                  <a:lnTo>
                    <a:pt x="1899176" y="0"/>
                  </a:lnTo>
                  <a:cubicBezTo>
                    <a:pt x="1919038" y="0"/>
                    <a:pt x="1935140" y="16102"/>
                    <a:pt x="1935140" y="35965"/>
                  </a:cubicBezTo>
                  <a:lnTo>
                    <a:pt x="1935140" y="270383"/>
                  </a:lnTo>
                  <a:cubicBezTo>
                    <a:pt x="1935140" y="290246"/>
                    <a:pt x="1919038" y="306348"/>
                    <a:pt x="1899176" y="306348"/>
                  </a:cubicBezTo>
                  <a:lnTo>
                    <a:pt x="35965" y="306348"/>
                  </a:lnTo>
                  <a:cubicBezTo>
                    <a:pt x="16102" y="306348"/>
                    <a:pt x="0" y="290246"/>
                    <a:pt x="0" y="270383"/>
                  </a:cubicBezTo>
                  <a:lnTo>
                    <a:pt x="0" y="35965"/>
                  </a:lnTo>
                  <a:cubicBezTo>
                    <a:pt x="0" y="16102"/>
                    <a:pt x="16102" y="0"/>
                    <a:pt x="35965" y="0"/>
                  </a:cubicBezTo>
                  <a:close/>
                </a:path>
              </a:pathLst>
            </a:custGeom>
            <a:solidFill>
              <a:srgbClr val="FD696E"/>
            </a:solidFill>
          </p:spPr>
        </p:sp>
        <p:sp>
          <p:nvSpPr>
            <p:cNvPr name="TextBox 20" id="20"/>
            <p:cNvSpPr txBox="true"/>
            <p:nvPr/>
          </p:nvSpPr>
          <p:spPr>
            <a:xfrm>
              <a:off x="0" y="-57150"/>
              <a:ext cx="1935140" cy="363498"/>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5655355" y="6792867"/>
            <a:ext cx="8395297" cy="1329041"/>
            <a:chOff x="0" y="0"/>
            <a:chExt cx="1935140" cy="306348"/>
          </a:xfrm>
        </p:grpSpPr>
        <p:sp>
          <p:nvSpPr>
            <p:cNvPr name="Freeform 22" id="22"/>
            <p:cNvSpPr/>
            <p:nvPr/>
          </p:nvSpPr>
          <p:spPr>
            <a:xfrm flipH="false" flipV="false" rot="0">
              <a:off x="0" y="0"/>
              <a:ext cx="1935140" cy="306348"/>
            </a:xfrm>
            <a:custGeom>
              <a:avLst/>
              <a:gdLst/>
              <a:ahLst/>
              <a:cxnLst/>
              <a:rect r="r" b="b" t="t" l="l"/>
              <a:pathLst>
                <a:path h="306348" w="1935140">
                  <a:moveTo>
                    <a:pt x="35965" y="0"/>
                  </a:moveTo>
                  <a:lnTo>
                    <a:pt x="1899176" y="0"/>
                  </a:lnTo>
                  <a:cubicBezTo>
                    <a:pt x="1919038" y="0"/>
                    <a:pt x="1935140" y="16102"/>
                    <a:pt x="1935140" y="35965"/>
                  </a:cubicBezTo>
                  <a:lnTo>
                    <a:pt x="1935140" y="270383"/>
                  </a:lnTo>
                  <a:cubicBezTo>
                    <a:pt x="1935140" y="290246"/>
                    <a:pt x="1919038" y="306348"/>
                    <a:pt x="1899176" y="306348"/>
                  </a:cubicBezTo>
                  <a:lnTo>
                    <a:pt x="35965" y="306348"/>
                  </a:lnTo>
                  <a:cubicBezTo>
                    <a:pt x="16102" y="306348"/>
                    <a:pt x="0" y="290246"/>
                    <a:pt x="0" y="270383"/>
                  </a:cubicBezTo>
                  <a:lnTo>
                    <a:pt x="0" y="35965"/>
                  </a:lnTo>
                  <a:cubicBezTo>
                    <a:pt x="0" y="16102"/>
                    <a:pt x="16102" y="0"/>
                    <a:pt x="35965" y="0"/>
                  </a:cubicBezTo>
                  <a:close/>
                </a:path>
              </a:pathLst>
            </a:custGeom>
            <a:solidFill>
              <a:srgbClr val="5A81F5"/>
            </a:solidFill>
          </p:spPr>
        </p:sp>
        <p:sp>
          <p:nvSpPr>
            <p:cNvPr name="TextBox 23" id="23"/>
            <p:cNvSpPr txBox="true"/>
            <p:nvPr/>
          </p:nvSpPr>
          <p:spPr>
            <a:xfrm>
              <a:off x="0" y="-57150"/>
              <a:ext cx="1935140" cy="363498"/>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5990642" y="3112713"/>
            <a:ext cx="8395297" cy="681622"/>
          </a:xfrm>
          <a:prstGeom prst="rect">
            <a:avLst/>
          </a:prstGeom>
        </p:spPr>
        <p:txBody>
          <a:bodyPr anchor="t" rtlCol="false" tIns="0" lIns="0" bIns="0" rIns="0">
            <a:spAutoFit/>
          </a:bodyPr>
          <a:lstStyle/>
          <a:p>
            <a:pPr algn="l" marL="0" indent="0" lvl="0">
              <a:lnSpc>
                <a:spcPts val="5454"/>
              </a:lnSpc>
              <a:spcBef>
                <a:spcPct val="0"/>
              </a:spcBef>
            </a:pPr>
            <a:r>
              <a:rPr lang="en-US" b="true" sz="3519" strike="noStrike" u="none">
                <a:solidFill>
                  <a:srgbClr val="090147"/>
                </a:solidFill>
                <a:latin typeface="Poppins Bold"/>
                <a:ea typeface="Poppins Bold"/>
                <a:cs typeface="Poppins Bold"/>
                <a:sym typeface="Poppins Bold"/>
              </a:rPr>
              <a:t>Technique:</a:t>
            </a:r>
          </a:p>
        </p:txBody>
      </p:sp>
      <p:sp>
        <p:nvSpPr>
          <p:cNvPr name="TextBox 25" id="25"/>
          <p:cNvSpPr txBox="true"/>
          <p:nvPr/>
        </p:nvSpPr>
        <p:spPr>
          <a:xfrm rot="0">
            <a:off x="7436536" y="5216172"/>
            <a:ext cx="7713833" cy="555007"/>
          </a:xfrm>
          <a:prstGeom prst="rect">
            <a:avLst/>
          </a:prstGeom>
        </p:spPr>
        <p:txBody>
          <a:bodyPr anchor="t" rtlCol="false" tIns="0" lIns="0" bIns="0" rIns="0">
            <a:spAutoFit/>
          </a:bodyPr>
          <a:lstStyle/>
          <a:p>
            <a:pPr algn="l" marL="0" indent="0" lvl="0">
              <a:lnSpc>
                <a:spcPts val="4521"/>
              </a:lnSpc>
              <a:spcBef>
                <a:spcPct val="0"/>
              </a:spcBef>
            </a:pPr>
            <a:r>
              <a:rPr lang="en-US" b="true" sz="2659" strike="noStrike" u="none">
                <a:solidFill>
                  <a:srgbClr val="090147">
                    <a:alpha val="71765"/>
                  </a:srgbClr>
                </a:solidFill>
                <a:latin typeface="Poppins Bold"/>
                <a:ea typeface="Poppins Bold"/>
                <a:cs typeface="Poppins Bold"/>
                <a:sym typeface="Poppins Bold"/>
              </a:rPr>
              <a:t>Python script with Pillow library</a:t>
            </a:r>
          </a:p>
        </p:txBody>
      </p:sp>
      <p:sp>
        <p:nvSpPr>
          <p:cNvPr name="TextBox 26" id="26"/>
          <p:cNvSpPr txBox="true"/>
          <p:nvPr/>
        </p:nvSpPr>
        <p:spPr>
          <a:xfrm rot="0">
            <a:off x="7784234" y="7014813"/>
            <a:ext cx="8395297" cy="648960"/>
          </a:xfrm>
          <a:prstGeom prst="rect">
            <a:avLst/>
          </a:prstGeom>
        </p:spPr>
        <p:txBody>
          <a:bodyPr anchor="t" rtlCol="false" tIns="0" lIns="0" bIns="0" rIns="0">
            <a:spAutoFit/>
          </a:bodyPr>
          <a:lstStyle/>
          <a:p>
            <a:pPr algn="l" marL="0" indent="0" lvl="0">
              <a:lnSpc>
                <a:spcPts val="5244"/>
              </a:lnSpc>
              <a:spcBef>
                <a:spcPct val="0"/>
              </a:spcBef>
            </a:pPr>
            <a:r>
              <a:rPr lang="en-US" b="true" sz="3085" strike="noStrike" u="none">
                <a:solidFill>
                  <a:srgbClr val="090147">
                    <a:alpha val="71765"/>
                  </a:srgbClr>
                </a:solidFill>
                <a:latin typeface="Poppins Bold"/>
                <a:ea typeface="Poppins Bold"/>
                <a:cs typeface="Poppins Bold"/>
                <a:sym typeface="Poppins Bold"/>
              </a:rPr>
              <a:t>Decoded pixel data</a:t>
            </a:r>
          </a:p>
        </p:txBody>
      </p:sp>
      <p:grpSp>
        <p:nvGrpSpPr>
          <p:cNvPr name="Group 27" id="27"/>
          <p:cNvGrpSpPr/>
          <p:nvPr/>
        </p:nvGrpSpPr>
        <p:grpSpPr>
          <a:xfrm rot="0">
            <a:off x="5655355" y="8753142"/>
            <a:ext cx="8395297" cy="1329041"/>
            <a:chOff x="0" y="0"/>
            <a:chExt cx="1935140" cy="306348"/>
          </a:xfrm>
        </p:grpSpPr>
        <p:sp>
          <p:nvSpPr>
            <p:cNvPr name="Freeform 28" id="28"/>
            <p:cNvSpPr/>
            <p:nvPr/>
          </p:nvSpPr>
          <p:spPr>
            <a:xfrm flipH="false" flipV="false" rot="0">
              <a:off x="0" y="0"/>
              <a:ext cx="1935140" cy="306348"/>
            </a:xfrm>
            <a:custGeom>
              <a:avLst/>
              <a:gdLst/>
              <a:ahLst/>
              <a:cxnLst/>
              <a:rect r="r" b="b" t="t" l="l"/>
              <a:pathLst>
                <a:path h="306348" w="1935140">
                  <a:moveTo>
                    <a:pt x="35965" y="0"/>
                  </a:moveTo>
                  <a:lnTo>
                    <a:pt x="1899176" y="0"/>
                  </a:lnTo>
                  <a:cubicBezTo>
                    <a:pt x="1919038" y="0"/>
                    <a:pt x="1935140" y="16102"/>
                    <a:pt x="1935140" y="35965"/>
                  </a:cubicBezTo>
                  <a:lnTo>
                    <a:pt x="1935140" y="270383"/>
                  </a:lnTo>
                  <a:cubicBezTo>
                    <a:pt x="1935140" y="290246"/>
                    <a:pt x="1919038" y="306348"/>
                    <a:pt x="1899176" y="306348"/>
                  </a:cubicBezTo>
                  <a:lnTo>
                    <a:pt x="35965" y="306348"/>
                  </a:lnTo>
                  <a:cubicBezTo>
                    <a:pt x="16102" y="306348"/>
                    <a:pt x="0" y="290246"/>
                    <a:pt x="0" y="270383"/>
                  </a:cubicBezTo>
                  <a:lnTo>
                    <a:pt x="0" y="35965"/>
                  </a:lnTo>
                  <a:cubicBezTo>
                    <a:pt x="0" y="16102"/>
                    <a:pt x="16102" y="0"/>
                    <a:pt x="35965" y="0"/>
                  </a:cubicBezTo>
                  <a:close/>
                </a:path>
              </a:pathLst>
            </a:custGeom>
            <a:solidFill>
              <a:srgbClr val="06C892"/>
            </a:solidFill>
          </p:spPr>
        </p:sp>
        <p:sp>
          <p:nvSpPr>
            <p:cNvPr name="TextBox 29" id="29"/>
            <p:cNvSpPr txBox="true"/>
            <p:nvPr/>
          </p:nvSpPr>
          <p:spPr>
            <a:xfrm>
              <a:off x="0" y="-57150"/>
              <a:ext cx="1935140" cy="363498"/>
            </a:xfrm>
            <a:prstGeom prst="rect">
              <a:avLst/>
            </a:prstGeom>
          </p:spPr>
          <p:txBody>
            <a:bodyPr anchor="ctr" rtlCol="false" tIns="50800" lIns="50800" bIns="50800" rIns="50800"/>
            <a:lstStyle/>
            <a:p>
              <a:pPr algn="ctr">
                <a:lnSpc>
                  <a:spcPts val="2799"/>
                </a:lnSpc>
              </a:pPr>
            </a:p>
          </p:txBody>
        </p:sp>
      </p:grpSp>
      <p:sp>
        <p:nvSpPr>
          <p:cNvPr name="TextBox 30" id="30"/>
          <p:cNvSpPr txBox="true"/>
          <p:nvPr/>
        </p:nvSpPr>
        <p:spPr>
          <a:xfrm rot="0">
            <a:off x="7678236" y="9017258"/>
            <a:ext cx="6372417" cy="1074100"/>
          </a:xfrm>
          <a:prstGeom prst="rect">
            <a:avLst/>
          </a:prstGeom>
        </p:spPr>
        <p:txBody>
          <a:bodyPr anchor="t" rtlCol="false" tIns="0" lIns="0" bIns="0" rIns="0">
            <a:spAutoFit/>
          </a:bodyPr>
          <a:lstStyle/>
          <a:p>
            <a:pPr algn="l" marL="0" indent="0" lvl="0">
              <a:lnSpc>
                <a:spcPts val="4394"/>
              </a:lnSpc>
              <a:spcBef>
                <a:spcPct val="0"/>
              </a:spcBef>
            </a:pPr>
            <a:r>
              <a:rPr lang="en-US" b="true" sz="2585" strike="noStrike" u="none">
                <a:solidFill>
                  <a:srgbClr val="090147">
                    <a:alpha val="71765"/>
                  </a:srgbClr>
                </a:solidFill>
                <a:latin typeface="Poppins Bold"/>
                <a:ea typeface="Poppins Bold"/>
                <a:cs typeface="Poppins Bold"/>
                <a:sym typeface="Poppins Bold"/>
              </a:rPr>
              <a:t>A secret message directing us to the audio file</a:t>
            </a:r>
          </a:p>
        </p:txBody>
      </p:sp>
      <p:sp>
        <p:nvSpPr>
          <p:cNvPr name="TextBox 31" id="31"/>
          <p:cNvSpPr txBox="true"/>
          <p:nvPr/>
        </p:nvSpPr>
        <p:spPr>
          <a:xfrm rot="0">
            <a:off x="8536252" y="3236345"/>
            <a:ext cx="5514401" cy="475632"/>
          </a:xfrm>
          <a:prstGeom prst="rect">
            <a:avLst/>
          </a:prstGeom>
        </p:spPr>
        <p:txBody>
          <a:bodyPr anchor="t" rtlCol="false" tIns="0" lIns="0" bIns="0" rIns="0">
            <a:spAutoFit/>
          </a:bodyPr>
          <a:lstStyle/>
          <a:p>
            <a:pPr algn="l" marL="0" indent="0" lvl="0">
              <a:lnSpc>
                <a:spcPts val="3841"/>
              </a:lnSpc>
              <a:spcBef>
                <a:spcPct val="0"/>
              </a:spcBef>
            </a:pPr>
            <a:r>
              <a:rPr lang="en-US" b="true" sz="2259" strike="noStrike" u="none">
                <a:solidFill>
                  <a:srgbClr val="090147">
                    <a:alpha val="71765"/>
                  </a:srgbClr>
                </a:solidFill>
                <a:latin typeface="Poppins Bold"/>
                <a:ea typeface="Poppins Bold"/>
                <a:cs typeface="Poppins Bold"/>
                <a:sym typeface="Poppins Bold"/>
              </a:rPr>
              <a:t> Least Significant Bit (LSB) encoding</a:t>
            </a:r>
          </a:p>
        </p:txBody>
      </p:sp>
      <p:sp>
        <p:nvSpPr>
          <p:cNvPr name="TextBox 32" id="32"/>
          <p:cNvSpPr txBox="true"/>
          <p:nvPr/>
        </p:nvSpPr>
        <p:spPr>
          <a:xfrm rot="0">
            <a:off x="6133061" y="5209307"/>
            <a:ext cx="3587185" cy="681771"/>
          </a:xfrm>
          <a:prstGeom prst="rect">
            <a:avLst/>
          </a:prstGeom>
        </p:spPr>
        <p:txBody>
          <a:bodyPr anchor="t" rtlCol="false" tIns="0" lIns="0" bIns="0" rIns="0">
            <a:spAutoFit/>
          </a:bodyPr>
          <a:lstStyle/>
          <a:p>
            <a:pPr algn="l" marL="0" indent="0" lvl="0">
              <a:lnSpc>
                <a:spcPts val="5454"/>
              </a:lnSpc>
              <a:spcBef>
                <a:spcPct val="0"/>
              </a:spcBef>
            </a:pPr>
            <a:r>
              <a:rPr lang="en-US" b="true" sz="3519" strike="noStrike" u="none">
                <a:solidFill>
                  <a:srgbClr val="090147"/>
                </a:solidFill>
                <a:latin typeface="Poppins Bold"/>
                <a:ea typeface="Poppins Bold"/>
                <a:cs typeface="Poppins Bold"/>
                <a:sym typeface="Poppins Bold"/>
              </a:rPr>
              <a:t>Tool: </a:t>
            </a:r>
          </a:p>
        </p:txBody>
      </p:sp>
      <p:sp>
        <p:nvSpPr>
          <p:cNvPr name="TextBox 33" id="33"/>
          <p:cNvSpPr txBox="true"/>
          <p:nvPr/>
        </p:nvSpPr>
        <p:spPr>
          <a:xfrm rot="0">
            <a:off x="5990642" y="6986238"/>
            <a:ext cx="2242058" cy="681771"/>
          </a:xfrm>
          <a:prstGeom prst="rect">
            <a:avLst/>
          </a:prstGeom>
        </p:spPr>
        <p:txBody>
          <a:bodyPr anchor="t" rtlCol="false" tIns="0" lIns="0" bIns="0" rIns="0">
            <a:spAutoFit/>
          </a:bodyPr>
          <a:lstStyle/>
          <a:p>
            <a:pPr algn="l" marL="0" indent="0" lvl="0">
              <a:lnSpc>
                <a:spcPts val="5454"/>
              </a:lnSpc>
              <a:spcBef>
                <a:spcPct val="0"/>
              </a:spcBef>
            </a:pPr>
            <a:r>
              <a:rPr lang="en-US" b="true" sz="3519" strike="noStrike" u="none">
                <a:solidFill>
                  <a:srgbClr val="090147"/>
                </a:solidFill>
                <a:latin typeface="Poppins Bold"/>
                <a:ea typeface="Poppins Bold"/>
                <a:cs typeface="Poppins Bold"/>
                <a:sym typeface="Poppins Bold"/>
              </a:rPr>
              <a:t>Action: </a:t>
            </a:r>
          </a:p>
        </p:txBody>
      </p:sp>
      <p:sp>
        <p:nvSpPr>
          <p:cNvPr name="TextBox 34" id="34"/>
          <p:cNvSpPr txBox="true"/>
          <p:nvPr/>
        </p:nvSpPr>
        <p:spPr>
          <a:xfrm rot="0">
            <a:off x="5990642" y="9036308"/>
            <a:ext cx="1652349" cy="681771"/>
          </a:xfrm>
          <a:prstGeom prst="rect">
            <a:avLst/>
          </a:prstGeom>
        </p:spPr>
        <p:txBody>
          <a:bodyPr anchor="t" rtlCol="false" tIns="0" lIns="0" bIns="0" rIns="0">
            <a:spAutoFit/>
          </a:bodyPr>
          <a:lstStyle/>
          <a:p>
            <a:pPr algn="l" marL="0" indent="0" lvl="0">
              <a:lnSpc>
                <a:spcPts val="5454"/>
              </a:lnSpc>
              <a:spcBef>
                <a:spcPct val="0"/>
              </a:spcBef>
            </a:pPr>
            <a:r>
              <a:rPr lang="en-US" b="true" sz="3519" strike="noStrike" u="none">
                <a:solidFill>
                  <a:srgbClr val="090147"/>
                </a:solidFill>
                <a:latin typeface="Poppins Bold"/>
                <a:ea typeface="Poppins Bold"/>
                <a:cs typeface="Poppins Bold"/>
                <a:sym typeface="Poppins Bold"/>
              </a:rPr>
              <a:t>Result: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4500" y="2077126"/>
            <a:ext cx="16937311" cy="4717319"/>
          </a:xfrm>
          <a:prstGeom prst="rect">
            <a:avLst/>
          </a:prstGeom>
        </p:spPr>
        <p:txBody>
          <a:bodyPr anchor="t" rtlCol="false" tIns="0" lIns="0" bIns="0" rIns="0">
            <a:spAutoFit/>
          </a:bodyPr>
          <a:lstStyle/>
          <a:p>
            <a:pPr algn="ctr">
              <a:lnSpc>
                <a:spcPts val="10373"/>
              </a:lnSpc>
            </a:pPr>
            <a:r>
              <a:rPr lang="en-US" b="true" sz="10805" spc="-551">
                <a:solidFill>
                  <a:srgbClr val="FFFFFF"/>
                </a:solidFill>
                <a:latin typeface="Poppins Bold"/>
                <a:ea typeface="Poppins Bold"/>
                <a:cs typeface="Poppins Bold"/>
                <a:sym typeface="Poppins Bold"/>
              </a:rPr>
              <a:t>Module 3</a:t>
            </a:r>
          </a:p>
          <a:p>
            <a:pPr algn="ctr">
              <a:lnSpc>
                <a:spcPts val="12580"/>
              </a:lnSpc>
            </a:pPr>
            <a:r>
              <a:rPr lang="en-US" b="true" sz="13104" spc="-668">
                <a:solidFill>
                  <a:srgbClr val="FD696E"/>
                </a:solidFill>
                <a:latin typeface="Poppins Bold"/>
                <a:ea typeface="Poppins Bold"/>
                <a:cs typeface="Poppins Bold"/>
                <a:sym typeface="Poppins Bold"/>
              </a:rPr>
              <a:t>The Meow Signal (Audio Stego)</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22453" y="3482341"/>
            <a:ext cx="12875285" cy="6341078"/>
          </a:xfrm>
          <a:custGeom>
            <a:avLst/>
            <a:gdLst/>
            <a:ahLst/>
            <a:cxnLst/>
            <a:rect r="r" b="b" t="t" l="l"/>
            <a:pathLst>
              <a:path h="6341078" w="12875285">
                <a:moveTo>
                  <a:pt x="0" y="0"/>
                </a:moveTo>
                <a:lnTo>
                  <a:pt x="12875285" y="0"/>
                </a:lnTo>
                <a:lnTo>
                  <a:pt x="12875285" y="6341078"/>
                </a:lnTo>
                <a:lnTo>
                  <a:pt x="0" y="6341078"/>
                </a:lnTo>
                <a:lnTo>
                  <a:pt x="0" y="0"/>
                </a:lnTo>
                <a:close/>
              </a:path>
            </a:pathLst>
          </a:custGeom>
          <a:blipFill>
            <a:blip r:embed="rId4"/>
            <a:stretch>
              <a:fillRect l="0" t="0" r="0" b="0"/>
            </a:stretch>
          </a:blipFill>
        </p:spPr>
      </p:sp>
      <p:sp>
        <p:nvSpPr>
          <p:cNvPr name="TextBox 7" id="7"/>
          <p:cNvSpPr txBox="true"/>
          <p:nvPr/>
        </p:nvSpPr>
        <p:spPr>
          <a:xfrm rot="0">
            <a:off x="831258" y="685040"/>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8" id="8"/>
          <p:cNvSpPr txBox="true"/>
          <p:nvPr/>
        </p:nvSpPr>
        <p:spPr>
          <a:xfrm rot="0">
            <a:off x="6076080" y="903364"/>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9" id="9"/>
          <p:cNvSpPr txBox="true"/>
          <p:nvPr/>
        </p:nvSpPr>
        <p:spPr>
          <a:xfrm rot="0">
            <a:off x="2080047" y="2565509"/>
            <a:ext cx="16207953" cy="643087"/>
          </a:xfrm>
          <a:prstGeom prst="rect">
            <a:avLst/>
          </a:prstGeom>
        </p:spPr>
        <p:txBody>
          <a:bodyPr anchor="t" rtlCol="false" tIns="0" lIns="0" bIns="0" rIns="0">
            <a:spAutoFit/>
          </a:bodyPr>
          <a:lstStyle/>
          <a:p>
            <a:pPr algn="l" marL="0" indent="0" lvl="0">
              <a:lnSpc>
                <a:spcPts val="5173"/>
              </a:lnSpc>
              <a:spcBef>
                <a:spcPct val="0"/>
              </a:spcBef>
            </a:pPr>
            <a:r>
              <a:rPr lang="en-US" sz="3043">
                <a:solidFill>
                  <a:srgbClr val="090147">
                    <a:alpha val="71765"/>
                  </a:srgbClr>
                </a:solidFill>
                <a:latin typeface="Poppins"/>
                <a:ea typeface="Poppins"/>
                <a:cs typeface="Poppins"/>
                <a:sym typeface="Poppins"/>
              </a:rPr>
              <a:t>d</a:t>
            </a:r>
            <a:r>
              <a:rPr lang="en-US" sz="3043" strike="noStrike" u="none">
                <a:solidFill>
                  <a:srgbClr val="090147">
                    <a:alpha val="71765"/>
                  </a:srgbClr>
                </a:solidFill>
                <a:latin typeface="Poppins"/>
                <a:ea typeface="Poppins"/>
                <a:cs typeface="Poppins"/>
                <a:sym typeface="Poppins"/>
              </a:rPr>
              <a:t>o</a:t>
            </a:r>
            <a:r>
              <a:rPr lang="en-US" sz="3043" strike="noStrike" u="none">
                <a:solidFill>
                  <a:srgbClr val="090147">
                    <a:alpha val="71765"/>
                  </a:srgbClr>
                </a:solidFill>
                <a:latin typeface="Poppins"/>
                <a:ea typeface="Poppins"/>
                <a:cs typeface="Poppins"/>
                <a:sym typeface="Poppins"/>
              </a:rPr>
              <a:t>w</a:t>
            </a:r>
            <a:r>
              <a:rPr lang="en-US" sz="3043" strike="noStrike" u="none">
                <a:solidFill>
                  <a:srgbClr val="090147">
                    <a:alpha val="71765"/>
                  </a:srgbClr>
                </a:solidFill>
                <a:latin typeface="Poppins"/>
                <a:ea typeface="Poppins"/>
                <a:cs typeface="Poppins"/>
                <a:sym typeface="Poppins"/>
              </a:rPr>
              <a:t>n</a:t>
            </a:r>
            <a:r>
              <a:rPr lang="en-US" sz="3043" strike="noStrike" u="none">
                <a:solidFill>
                  <a:srgbClr val="090147">
                    <a:alpha val="71765"/>
                  </a:srgbClr>
                </a:solidFill>
                <a:latin typeface="Poppins"/>
                <a:ea typeface="Poppins"/>
                <a:cs typeface="Poppins"/>
                <a:sym typeface="Poppins"/>
              </a:rPr>
              <a:t>l</a:t>
            </a:r>
            <a:r>
              <a:rPr lang="en-US" sz="3043" strike="noStrike" u="none">
                <a:solidFill>
                  <a:srgbClr val="090147">
                    <a:alpha val="71765"/>
                  </a:srgbClr>
                </a:solidFill>
                <a:latin typeface="Poppins"/>
                <a:ea typeface="Poppins"/>
                <a:cs typeface="Poppins"/>
                <a:sym typeface="Poppins"/>
              </a:rPr>
              <a:t>o</a:t>
            </a:r>
            <a:r>
              <a:rPr lang="en-US" sz="3043" strike="noStrike" u="none">
                <a:solidFill>
                  <a:srgbClr val="090147">
                    <a:alpha val="71765"/>
                  </a:srgbClr>
                </a:solidFill>
                <a:latin typeface="Poppins"/>
                <a:ea typeface="Poppins"/>
                <a:cs typeface="Poppins"/>
                <a:sym typeface="Poppins"/>
              </a:rPr>
              <a:t>a</a:t>
            </a:r>
            <a:r>
              <a:rPr lang="en-US" sz="3043" strike="noStrike" u="none">
                <a:solidFill>
                  <a:srgbClr val="090147">
                    <a:alpha val="71765"/>
                  </a:srgbClr>
                </a:solidFill>
                <a:latin typeface="Poppins"/>
                <a:ea typeface="Poppins"/>
                <a:cs typeface="Poppins"/>
                <a:sym typeface="Poppins"/>
              </a:rPr>
              <a:t>d </a:t>
            </a:r>
            <a:r>
              <a:rPr lang="en-US" sz="3043" strike="noStrike" u="none">
                <a:solidFill>
                  <a:srgbClr val="090147">
                    <a:alpha val="71765"/>
                  </a:srgbClr>
                </a:solidFill>
                <a:latin typeface="Poppins"/>
                <a:ea typeface="Poppins"/>
                <a:cs typeface="Poppins"/>
                <a:sym typeface="Poppins"/>
              </a:rPr>
              <a:t>the </a:t>
            </a:r>
            <a:r>
              <a:rPr lang="en-US" sz="3043" strike="noStrike" u="none">
                <a:solidFill>
                  <a:srgbClr val="090147">
                    <a:alpha val="71765"/>
                  </a:srgbClr>
                </a:solidFill>
                <a:latin typeface="Poppins"/>
                <a:ea typeface="Poppins"/>
                <a:cs typeface="Poppins"/>
                <a:sym typeface="Poppins"/>
              </a:rPr>
              <a:t>aud</a:t>
            </a:r>
            <a:r>
              <a:rPr lang="en-US" sz="3043" strike="noStrike" u="none">
                <a:solidFill>
                  <a:srgbClr val="090147">
                    <a:alpha val="71765"/>
                  </a:srgbClr>
                </a:solidFill>
                <a:latin typeface="Poppins"/>
                <a:ea typeface="Poppins"/>
                <a:cs typeface="Poppins"/>
                <a:sym typeface="Poppins"/>
              </a:rPr>
              <a:t>io</a:t>
            </a:r>
            <a:r>
              <a:rPr lang="en-US" sz="3043" strike="noStrike" u="none">
                <a:solidFill>
                  <a:srgbClr val="090147">
                    <a:alpha val="71765"/>
                  </a:srgbClr>
                </a:solidFill>
                <a:latin typeface="Poppins"/>
                <a:ea typeface="Poppins"/>
                <a:cs typeface="Poppins"/>
                <a:sym typeface="Poppins"/>
              </a:rPr>
              <a:t> an</a:t>
            </a:r>
            <a:r>
              <a:rPr lang="en-US" sz="3043" strike="noStrike" u="none">
                <a:solidFill>
                  <a:srgbClr val="090147">
                    <a:alpha val="71765"/>
                  </a:srgbClr>
                </a:solidFill>
                <a:latin typeface="Poppins"/>
                <a:ea typeface="Poppins"/>
                <a:cs typeface="Poppins"/>
                <a:sym typeface="Poppins"/>
              </a:rPr>
              <a:t>d</a:t>
            </a:r>
            <a:r>
              <a:rPr lang="en-US" sz="3043" strike="noStrike" u="none">
                <a:solidFill>
                  <a:srgbClr val="090147">
                    <a:alpha val="71765"/>
                  </a:srgbClr>
                </a:solidFill>
                <a:latin typeface="Poppins"/>
                <a:ea typeface="Poppins"/>
                <a:cs typeface="Poppins"/>
                <a:sym typeface="Poppins"/>
              </a:rPr>
              <a:t> </a:t>
            </a:r>
            <a:r>
              <a:rPr lang="en-US" sz="3043" strike="noStrike" u="none">
                <a:solidFill>
                  <a:srgbClr val="090147">
                    <a:alpha val="71765"/>
                  </a:srgbClr>
                </a:solidFill>
                <a:latin typeface="Poppins"/>
                <a:ea typeface="Poppins"/>
                <a:cs typeface="Poppins"/>
                <a:sym typeface="Poppins"/>
              </a:rPr>
              <a:t>check</a:t>
            </a:r>
            <a:r>
              <a:rPr lang="en-US" sz="3043" strike="noStrike" u="none">
                <a:solidFill>
                  <a:srgbClr val="090147">
                    <a:alpha val="71765"/>
                  </a:srgbClr>
                </a:solidFill>
                <a:latin typeface="Poppins"/>
                <a:ea typeface="Poppins"/>
                <a:cs typeface="Poppins"/>
                <a:sym typeface="Poppins"/>
              </a:rPr>
              <a:t> </a:t>
            </a:r>
            <a:r>
              <a:rPr lang="en-US" sz="3043" strike="noStrike" u="none">
                <a:solidFill>
                  <a:srgbClr val="090147">
                    <a:alpha val="71765"/>
                  </a:srgbClr>
                </a:solidFill>
                <a:latin typeface="Poppins"/>
                <a:ea typeface="Poppins"/>
                <a:cs typeface="Poppins"/>
                <a:sym typeface="Poppins"/>
              </a:rPr>
              <a:t>it</a:t>
            </a:r>
            <a:r>
              <a:rPr lang="en-US" sz="3043" strike="noStrike" u="none">
                <a:solidFill>
                  <a:srgbClr val="090147">
                    <a:alpha val="71765"/>
                  </a:srgbClr>
                </a:solidFill>
                <a:latin typeface="Poppins"/>
                <a:ea typeface="Poppins"/>
                <a:cs typeface="Poppins"/>
                <a:sym typeface="Poppins"/>
              </a:rPr>
              <a:t>s w</a:t>
            </a:r>
            <a:r>
              <a:rPr lang="en-US" sz="3043" strike="noStrike" u="none">
                <a:solidFill>
                  <a:srgbClr val="090147">
                    <a:alpha val="71765"/>
                  </a:srgbClr>
                </a:solidFill>
                <a:latin typeface="Poppins"/>
                <a:ea typeface="Poppins"/>
                <a:cs typeface="Poppins"/>
                <a:sym typeface="Poppins"/>
              </a:rPr>
              <a:t>or</a:t>
            </a:r>
            <a:r>
              <a:rPr lang="en-US" sz="3043" strike="noStrike" u="none">
                <a:solidFill>
                  <a:srgbClr val="090147">
                    <a:alpha val="71765"/>
                  </a:srgbClr>
                </a:solidFill>
                <a:latin typeface="Poppins"/>
                <a:ea typeface="Poppins"/>
                <a:cs typeface="Poppins"/>
                <a:sym typeface="Poppins"/>
              </a:rPr>
              <a:t>ki</a:t>
            </a:r>
            <a:r>
              <a:rPr lang="en-US" sz="3043" strike="noStrike" u="none">
                <a:solidFill>
                  <a:srgbClr val="090147">
                    <a:alpha val="71765"/>
                  </a:srgbClr>
                </a:solidFill>
                <a:latin typeface="Poppins"/>
                <a:ea typeface="Poppins"/>
                <a:cs typeface="Poppins"/>
                <a:sym typeface="Poppins"/>
              </a:rPr>
              <a:t>ng</a:t>
            </a:r>
            <a:r>
              <a:rPr lang="en-US" sz="3043" strike="noStrike" u="none">
                <a:solidFill>
                  <a:srgbClr val="090147">
                    <a:alpha val="71765"/>
                  </a:srgbClr>
                </a:solidFill>
                <a:latin typeface="Poppins"/>
                <a:ea typeface="Poppins"/>
                <a:cs typeface="Poppins"/>
                <a:sym typeface="Poppins"/>
              </a:rPr>
              <a:t> :</a:t>
            </a:r>
          </a:p>
        </p:txBody>
      </p:sp>
      <p:sp>
        <p:nvSpPr>
          <p:cNvPr name="TextBox 10" id="10"/>
          <p:cNvSpPr txBox="true"/>
          <p:nvPr/>
        </p:nvSpPr>
        <p:spPr>
          <a:xfrm rot="0">
            <a:off x="707790" y="2575034"/>
            <a:ext cx="1114663"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Step1:</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8498" y="3871304"/>
            <a:ext cx="14875832" cy="5013649"/>
          </a:xfrm>
          <a:custGeom>
            <a:avLst/>
            <a:gdLst/>
            <a:ahLst/>
            <a:cxnLst/>
            <a:rect r="r" b="b" t="t" l="l"/>
            <a:pathLst>
              <a:path h="5013649" w="14875832">
                <a:moveTo>
                  <a:pt x="0" y="0"/>
                </a:moveTo>
                <a:lnTo>
                  <a:pt x="14875832" y="0"/>
                </a:lnTo>
                <a:lnTo>
                  <a:pt x="14875832" y="5013649"/>
                </a:lnTo>
                <a:lnTo>
                  <a:pt x="0" y="5013649"/>
                </a:lnTo>
                <a:lnTo>
                  <a:pt x="0" y="0"/>
                </a:lnTo>
                <a:close/>
              </a:path>
            </a:pathLst>
          </a:custGeom>
          <a:blipFill>
            <a:blip r:embed="rId4"/>
            <a:stretch>
              <a:fillRect l="0" t="-1367" r="0" b="-1367"/>
            </a:stretch>
          </a:blipFill>
        </p:spPr>
      </p:sp>
      <p:sp>
        <p:nvSpPr>
          <p:cNvPr name="TextBox 7" id="7"/>
          <p:cNvSpPr txBox="true"/>
          <p:nvPr/>
        </p:nvSpPr>
        <p:spPr>
          <a:xfrm rot="0">
            <a:off x="1028700" y="1171575"/>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8" id="8"/>
          <p:cNvSpPr txBox="true"/>
          <p:nvPr/>
        </p:nvSpPr>
        <p:spPr>
          <a:xfrm rot="0">
            <a:off x="6273522" y="1389899"/>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9" id="9"/>
          <p:cNvSpPr txBox="true"/>
          <p:nvPr/>
        </p:nvSpPr>
        <p:spPr>
          <a:xfrm rot="0">
            <a:off x="428498" y="2988988"/>
            <a:ext cx="1187765" cy="61856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Step2:</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59109" y="3160438"/>
            <a:ext cx="9926828" cy="2760666"/>
          </a:xfrm>
          <a:custGeom>
            <a:avLst/>
            <a:gdLst/>
            <a:ahLst/>
            <a:cxnLst/>
            <a:rect r="r" b="b" t="t" l="l"/>
            <a:pathLst>
              <a:path h="2760666" w="9926828">
                <a:moveTo>
                  <a:pt x="0" y="0"/>
                </a:moveTo>
                <a:lnTo>
                  <a:pt x="9926828" y="0"/>
                </a:lnTo>
                <a:lnTo>
                  <a:pt x="9926828" y="2760667"/>
                </a:lnTo>
                <a:lnTo>
                  <a:pt x="0" y="2760667"/>
                </a:lnTo>
                <a:lnTo>
                  <a:pt x="0" y="0"/>
                </a:lnTo>
                <a:close/>
              </a:path>
            </a:pathLst>
          </a:custGeom>
          <a:blipFill>
            <a:blip r:embed="rId4"/>
            <a:stretch>
              <a:fillRect l="0" t="-1465" r="0" b="-1465"/>
            </a:stretch>
          </a:blipFill>
        </p:spPr>
      </p:sp>
      <p:sp>
        <p:nvSpPr>
          <p:cNvPr name="Freeform 7" id="7"/>
          <p:cNvSpPr/>
          <p:nvPr/>
        </p:nvSpPr>
        <p:spPr>
          <a:xfrm flipH="false" flipV="false" rot="0">
            <a:off x="1859109" y="6903272"/>
            <a:ext cx="12647515" cy="2071031"/>
          </a:xfrm>
          <a:custGeom>
            <a:avLst/>
            <a:gdLst/>
            <a:ahLst/>
            <a:cxnLst/>
            <a:rect r="r" b="b" t="t" l="l"/>
            <a:pathLst>
              <a:path h="2071031" w="12647515">
                <a:moveTo>
                  <a:pt x="0" y="0"/>
                </a:moveTo>
                <a:lnTo>
                  <a:pt x="12647515" y="0"/>
                </a:lnTo>
                <a:lnTo>
                  <a:pt x="12647515" y="2071031"/>
                </a:lnTo>
                <a:lnTo>
                  <a:pt x="0" y="2071031"/>
                </a:lnTo>
                <a:lnTo>
                  <a:pt x="0" y="0"/>
                </a:lnTo>
                <a:close/>
              </a:path>
            </a:pathLst>
          </a:custGeom>
          <a:blipFill>
            <a:blip r:embed="rId5"/>
            <a:stretch>
              <a:fillRect l="0" t="0" r="0" b="0"/>
            </a:stretch>
          </a:blipFill>
        </p:spPr>
      </p:sp>
      <p:sp>
        <p:nvSpPr>
          <p:cNvPr name="TextBox 8" id="8"/>
          <p:cNvSpPr txBox="true"/>
          <p:nvPr/>
        </p:nvSpPr>
        <p:spPr>
          <a:xfrm rot="0">
            <a:off x="565119" y="688751"/>
            <a:ext cx="5511761"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2: </a:t>
            </a:r>
          </a:p>
        </p:txBody>
      </p:sp>
      <p:sp>
        <p:nvSpPr>
          <p:cNvPr name="TextBox 9" id="9"/>
          <p:cNvSpPr txBox="true"/>
          <p:nvPr/>
        </p:nvSpPr>
        <p:spPr>
          <a:xfrm rot="0">
            <a:off x="6076880" y="907075"/>
            <a:ext cx="3592473"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Check:</a:t>
            </a:r>
          </a:p>
        </p:txBody>
      </p:sp>
      <p:sp>
        <p:nvSpPr>
          <p:cNvPr name="TextBox 10" id="10"/>
          <p:cNvSpPr txBox="true"/>
          <p:nvPr/>
        </p:nvSpPr>
        <p:spPr>
          <a:xfrm rot="0">
            <a:off x="565119" y="2304654"/>
            <a:ext cx="1200404" cy="61856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Step3:</a:t>
            </a:r>
          </a:p>
        </p:txBody>
      </p:sp>
      <p:sp>
        <p:nvSpPr>
          <p:cNvPr name="TextBox 11" id="11"/>
          <p:cNvSpPr txBox="true"/>
          <p:nvPr/>
        </p:nvSpPr>
        <p:spPr>
          <a:xfrm rot="0">
            <a:off x="233989" y="6044930"/>
            <a:ext cx="17820021"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solidFill>
                <a:latin typeface="Poppins Bold"/>
                <a:ea typeface="Poppins Bold"/>
                <a:cs typeface="Poppins Bold"/>
                <a:sym typeface="Poppins Bold"/>
              </a:rPr>
              <a:t>Result : </a:t>
            </a:r>
            <a:r>
              <a:rPr lang="en-US" b="true" sz="2949" strike="noStrike" u="none">
                <a:solidFill>
                  <a:srgbClr val="FD696E"/>
                </a:solidFill>
                <a:latin typeface="Poppins Bold"/>
                <a:ea typeface="Poppins Bold"/>
                <a:cs typeface="Poppins Bold"/>
                <a:sym typeface="Poppins Bold"/>
              </a:rPr>
              <a:t>extract -sf meow.wav -p "purrfect" to retrieve the hidden text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075538" y="8201986"/>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23421" y="2227109"/>
            <a:ext cx="12358540" cy="7569606"/>
          </a:xfrm>
          <a:custGeom>
            <a:avLst/>
            <a:gdLst/>
            <a:ahLst/>
            <a:cxnLst/>
            <a:rect r="r" b="b" t="t" l="l"/>
            <a:pathLst>
              <a:path h="7569606" w="12358540">
                <a:moveTo>
                  <a:pt x="0" y="0"/>
                </a:moveTo>
                <a:lnTo>
                  <a:pt x="12358540" y="0"/>
                </a:lnTo>
                <a:lnTo>
                  <a:pt x="12358540" y="7569606"/>
                </a:lnTo>
                <a:lnTo>
                  <a:pt x="0" y="7569606"/>
                </a:lnTo>
                <a:lnTo>
                  <a:pt x="0" y="0"/>
                </a:lnTo>
                <a:close/>
              </a:path>
            </a:pathLst>
          </a:custGeom>
          <a:blipFill>
            <a:blip r:embed="rId4"/>
            <a:stretch>
              <a:fillRect l="0" t="0" r="0" b="0"/>
            </a:stretch>
          </a:blipFill>
        </p:spPr>
      </p:sp>
      <p:sp>
        <p:nvSpPr>
          <p:cNvPr name="TextBox 7" id="7"/>
          <p:cNvSpPr txBox="true"/>
          <p:nvPr/>
        </p:nvSpPr>
        <p:spPr>
          <a:xfrm rot="0">
            <a:off x="5704037" y="824730"/>
            <a:ext cx="11344673" cy="1402379"/>
          </a:xfrm>
          <a:prstGeom prst="rect">
            <a:avLst/>
          </a:prstGeom>
        </p:spPr>
        <p:txBody>
          <a:bodyPr anchor="t" rtlCol="false" tIns="0" lIns="0" bIns="0" rIns="0">
            <a:spAutoFit/>
          </a:bodyPr>
          <a:lstStyle/>
          <a:p>
            <a:pPr algn="l" marL="0" indent="0" lvl="0">
              <a:lnSpc>
                <a:spcPts val="4641"/>
              </a:lnSpc>
              <a:spcBef>
                <a:spcPct val="0"/>
              </a:spcBef>
            </a:pPr>
            <a:r>
              <a:rPr lang="en-US" b="true" sz="4834" spc="-246">
                <a:solidFill>
                  <a:srgbClr val="FD696E"/>
                </a:solidFill>
                <a:latin typeface="Poppins Bold"/>
                <a:ea typeface="Poppins Bold"/>
                <a:cs typeface="Poppins Bold"/>
                <a:sym typeface="Poppins Bold"/>
              </a:rPr>
              <a:t>1.Us</a:t>
            </a:r>
            <a:r>
              <a:rPr lang="en-US" b="true" sz="4834" spc="-246" strike="noStrike" u="none">
                <a:solidFill>
                  <a:srgbClr val="FD696E"/>
                </a:solidFill>
                <a:latin typeface="Poppins Bold"/>
                <a:ea typeface="Poppins Bold"/>
                <a:cs typeface="Poppins Bold"/>
                <a:sym typeface="Poppins Bold"/>
              </a:rPr>
              <a:t>ing Online tool (</a:t>
            </a:r>
            <a:r>
              <a:rPr lang="en-US" b="true" sz="4834" spc="-246" strike="noStrike" u="sng">
                <a:solidFill>
                  <a:srgbClr val="5383FF"/>
                </a:solidFill>
                <a:latin typeface="Poppins Bold"/>
                <a:ea typeface="Poppins Bold"/>
                <a:cs typeface="Poppins Bold"/>
                <a:sym typeface="Poppins Bold"/>
                <a:hlinkClick r:id="rId5" tooltip="http://futureboy.us"/>
              </a:rPr>
              <a:t>futureboy.us</a:t>
            </a:r>
            <a:r>
              <a:rPr lang="en-US" b="true" sz="4834" spc="-246" strike="noStrike" u="none">
                <a:solidFill>
                  <a:srgbClr val="FD696E"/>
                </a:solidFill>
                <a:latin typeface="Poppins Bold"/>
                <a:ea typeface="Poppins Bold"/>
                <a:cs typeface="Poppins Bold"/>
                <a:sym typeface="Poppins Bold"/>
              </a:rPr>
              <a:t>):</a:t>
            </a:r>
          </a:p>
          <a:p>
            <a:pPr algn="l" marL="0" indent="0" lvl="0">
              <a:lnSpc>
                <a:spcPts val="5697"/>
              </a:lnSpc>
              <a:spcBef>
                <a:spcPct val="0"/>
              </a:spcBef>
            </a:pPr>
          </a:p>
        </p:txBody>
      </p:sp>
      <p:sp>
        <p:nvSpPr>
          <p:cNvPr name="TextBox 8" id="8"/>
          <p:cNvSpPr txBox="true"/>
          <p:nvPr/>
        </p:nvSpPr>
        <p:spPr>
          <a:xfrm rot="0">
            <a:off x="148321" y="524892"/>
            <a:ext cx="7498225" cy="2213512"/>
          </a:xfrm>
          <a:prstGeom prst="rect">
            <a:avLst/>
          </a:prstGeom>
        </p:spPr>
        <p:txBody>
          <a:bodyPr anchor="t" rtlCol="false" tIns="0" lIns="0" bIns="0" rIns="0">
            <a:spAutoFit/>
          </a:bodyPr>
          <a:lstStyle/>
          <a:p>
            <a:pPr algn="l">
              <a:lnSpc>
                <a:spcPts val="8151"/>
              </a:lnSpc>
            </a:pPr>
            <a:r>
              <a:rPr lang="en-US" sz="8491" spc="-433" b="true">
                <a:solidFill>
                  <a:srgbClr val="090147"/>
                </a:solidFill>
                <a:latin typeface="Poppins Bold"/>
                <a:ea typeface="Poppins Bold"/>
                <a:cs typeface="Poppins Bold"/>
                <a:sym typeface="Poppins Bold"/>
              </a:rPr>
              <a:t>Checking:</a:t>
            </a:r>
          </a:p>
          <a:p>
            <a:pPr algn="l">
              <a:lnSpc>
                <a:spcPts val="8151"/>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075538" y="8201986"/>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227109"/>
            <a:ext cx="11391764" cy="6100713"/>
          </a:xfrm>
          <a:custGeom>
            <a:avLst/>
            <a:gdLst/>
            <a:ahLst/>
            <a:cxnLst/>
            <a:rect r="r" b="b" t="t" l="l"/>
            <a:pathLst>
              <a:path h="6100713" w="11391764">
                <a:moveTo>
                  <a:pt x="0" y="0"/>
                </a:moveTo>
                <a:lnTo>
                  <a:pt x="11391764" y="0"/>
                </a:lnTo>
                <a:lnTo>
                  <a:pt x="11391764" y="6100714"/>
                </a:lnTo>
                <a:lnTo>
                  <a:pt x="0" y="6100714"/>
                </a:lnTo>
                <a:lnTo>
                  <a:pt x="0" y="0"/>
                </a:lnTo>
                <a:close/>
              </a:path>
            </a:pathLst>
          </a:custGeom>
          <a:blipFill>
            <a:blip r:embed="rId4"/>
            <a:stretch>
              <a:fillRect l="0" t="0" r="0" b="0"/>
            </a:stretch>
          </a:blipFill>
        </p:spPr>
      </p:sp>
      <p:sp>
        <p:nvSpPr>
          <p:cNvPr name="TextBox 7" id="7"/>
          <p:cNvSpPr txBox="true"/>
          <p:nvPr/>
        </p:nvSpPr>
        <p:spPr>
          <a:xfrm rot="0">
            <a:off x="5704037" y="824730"/>
            <a:ext cx="11344673" cy="1402379"/>
          </a:xfrm>
          <a:prstGeom prst="rect">
            <a:avLst/>
          </a:prstGeom>
        </p:spPr>
        <p:txBody>
          <a:bodyPr anchor="t" rtlCol="false" tIns="0" lIns="0" bIns="0" rIns="0">
            <a:spAutoFit/>
          </a:bodyPr>
          <a:lstStyle/>
          <a:p>
            <a:pPr algn="l" marL="0" indent="0" lvl="0">
              <a:lnSpc>
                <a:spcPts val="4641"/>
              </a:lnSpc>
              <a:spcBef>
                <a:spcPct val="0"/>
              </a:spcBef>
            </a:pPr>
            <a:r>
              <a:rPr lang="en-US" b="true" sz="4834" spc="-246">
                <a:solidFill>
                  <a:srgbClr val="FD696E"/>
                </a:solidFill>
                <a:latin typeface="Poppins Bold"/>
                <a:ea typeface="Poppins Bold"/>
                <a:cs typeface="Poppins Bold"/>
                <a:sym typeface="Poppins Bold"/>
              </a:rPr>
              <a:t>1.Us</a:t>
            </a:r>
            <a:r>
              <a:rPr lang="en-US" b="true" sz="4834" spc="-246" strike="noStrike" u="none">
                <a:solidFill>
                  <a:srgbClr val="FD696E"/>
                </a:solidFill>
                <a:latin typeface="Poppins Bold"/>
                <a:ea typeface="Poppins Bold"/>
                <a:cs typeface="Poppins Bold"/>
                <a:sym typeface="Poppins Bold"/>
              </a:rPr>
              <a:t>ing Online tool (</a:t>
            </a:r>
            <a:r>
              <a:rPr lang="en-US" b="true" sz="4834" spc="-246" strike="noStrike" u="sng">
                <a:solidFill>
                  <a:srgbClr val="5383FF"/>
                </a:solidFill>
                <a:latin typeface="Poppins Bold"/>
                <a:ea typeface="Poppins Bold"/>
                <a:cs typeface="Poppins Bold"/>
                <a:sym typeface="Poppins Bold"/>
                <a:hlinkClick r:id="rId5" tooltip="http://futureboy.us"/>
              </a:rPr>
              <a:t>futureboy.us</a:t>
            </a:r>
            <a:r>
              <a:rPr lang="en-US" b="true" sz="4834" spc="-246" strike="noStrike" u="none">
                <a:solidFill>
                  <a:srgbClr val="FD696E"/>
                </a:solidFill>
                <a:latin typeface="Poppins Bold"/>
                <a:ea typeface="Poppins Bold"/>
                <a:cs typeface="Poppins Bold"/>
                <a:sym typeface="Poppins Bold"/>
              </a:rPr>
              <a:t>):</a:t>
            </a:r>
          </a:p>
          <a:p>
            <a:pPr algn="l" marL="0" indent="0" lvl="0">
              <a:lnSpc>
                <a:spcPts val="5697"/>
              </a:lnSpc>
              <a:spcBef>
                <a:spcPct val="0"/>
              </a:spcBef>
            </a:pPr>
          </a:p>
        </p:txBody>
      </p:sp>
      <p:sp>
        <p:nvSpPr>
          <p:cNvPr name="TextBox 8" id="8"/>
          <p:cNvSpPr txBox="true"/>
          <p:nvPr/>
        </p:nvSpPr>
        <p:spPr>
          <a:xfrm rot="0">
            <a:off x="148321" y="524892"/>
            <a:ext cx="7498225" cy="2213512"/>
          </a:xfrm>
          <a:prstGeom prst="rect">
            <a:avLst/>
          </a:prstGeom>
        </p:spPr>
        <p:txBody>
          <a:bodyPr anchor="t" rtlCol="false" tIns="0" lIns="0" bIns="0" rIns="0">
            <a:spAutoFit/>
          </a:bodyPr>
          <a:lstStyle/>
          <a:p>
            <a:pPr algn="l">
              <a:lnSpc>
                <a:spcPts val="8151"/>
              </a:lnSpc>
            </a:pPr>
            <a:r>
              <a:rPr lang="en-US" sz="8491" spc="-433" b="true">
                <a:solidFill>
                  <a:srgbClr val="090147"/>
                </a:solidFill>
                <a:latin typeface="Poppins Bold"/>
                <a:ea typeface="Poppins Bold"/>
                <a:cs typeface="Poppins Bold"/>
                <a:sym typeface="Poppins Bold"/>
              </a:rPr>
              <a:t>Checking:</a:t>
            </a:r>
          </a:p>
          <a:p>
            <a:pPr algn="l">
              <a:lnSpc>
                <a:spcPts val="8151"/>
              </a:lnSpc>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80755" y="3051668"/>
            <a:ext cx="14326490" cy="5693251"/>
          </a:xfrm>
          <a:prstGeom prst="rect">
            <a:avLst/>
          </a:prstGeom>
        </p:spPr>
        <p:txBody>
          <a:bodyPr anchor="t" rtlCol="false" tIns="0" lIns="0" bIns="0" rIns="0">
            <a:spAutoFit/>
          </a:bodyPr>
          <a:lstStyle/>
          <a:p>
            <a:pPr algn="l">
              <a:lnSpc>
                <a:spcPts val="5682"/>
              </a:lnSpc>
            </a:pPr>
            <a:r>
              <a:rPr lang="en-US" sz="3342">
                <a:solidFill>
                  <a:srgbClr val="090147">
                    <a:alpha val="71765"/>
                  </a:srgbClr>
                </a:solidFill>
                <a:latin typeface="Poppins"/>
                <a:ea typeface="Poppins"/>
                <a:cs typeface="Poppins"/>
                <a:sym typeface="Poppins"/>
              </a:rPr>
              <a:t>File deletion mainly removes directory </a:t>
            </a:r>
            <a:r>
              <a:rPr lang="en-US" sz="3342">
                <a:solidFill>
                  <a:srgbClr val="090147">
                    <a:alpha val="71765"/>
                  </a:srgbClr>
                </a:solidFill>
                <a:latin typeface="Poppins"/>
                <a:ea typeface="Poppins"/>
                <a:cs typeface="Poppins"/>
                <a:sym typeface="Poppins"/>
              </a:rPr>
              <a:t>​references, not actual data.​</a:t>
            </a:r>
          </a:p>
          <a:p>
            <a:pPr algn="l">
              <a:lnSpc>
                <a:spcPts val="6192"/>
              </a:lnSpc>
            </a:pPr>
            <a:r>
              <a:rPr lang="en-US" sz="3642" b="true">
                <a:solidFill>
                  <a:srgbClr val="090147">
                    <a:alpha val="71765"/>
                  </a:srgbClr>
                </a:solidFill>
                <a:latin typeface="Poppins Bold"/>
                <a:ea typeface="Poppins Bold"/>
                <a:cs typeface="Poppins Bold"/>
                <a:sym typeface="Poppins Bold"/>
              </a:rPr>
              <a:t>Key concepts:​</a:t>
            </a:r>
          </a:p>
          <a:p>
            <a:pPr algn="l" marL="656878" indent="-328439" lvl="1">
              <a:lnSpc>
                <a:spcPts val="5172"/>
              </a:lnSpc>
              <a:buFont typeface="Arial"/>
              <a:buChar char="•"/>
            </a:pPr>
            <a:r>
              <a:rPr lang="en-US" sz="3042">
                <a:solidFill>
                  <a:srgbClr val="090147">
                    <a:alpha val="71765"/>
                  </a:srgbClr>
                </a:solidFill>
                <a:latin typeface="Poppins"/>
                <a:ea typeface="Poppins"/>
                <a:cs typeface="Poppins"/>
                <a:sym typeface="Poppins"/>
              </a:rPr>
              <a:t> </a:t>
            </a:r>
            <a:r>
              <a:rPr lang="en-US" sz="3042">
                <a:solidFill>
                  <a:srgbClr val="090147">
                    <a:alpha val="71765"/>
                  </a:srgbClr>
                </a:solidFill>
                <a:latin typeface="Poppins"/>
                <a:ea typeface="Poppins"/>
                <a:cs typeface="Poppins"/>
                <a:sym typeface="Poppins"/>
              </a:rPr>
              <a:t>​</a:t>
            </a:r>
            <a:r>
              <a:rPr lang="en-US" b="true" sz="3042">
                <a:solidFill>
                  <a:srgbClr val="FD696E">
                    <a:alpha val="71765"/>
                  </a:srgbClr>
                </a:solidFill>
                <a:latin typeface="Poppins Bold"/>
                <a:ea typeface="Poppins Bold"/>
                <a:cs typeface="Poppins Bold"/>
                <a:sym typeface="Poppins Bold"/>
              </a:rPr>
              <a:t>Clusters:</a:t>
            </a:r>
            <a:r>
              <a:rPr lang="en-US" sz="3042">
                <a:solidFill>
                  <a:srgbClr val="090147">
                    <a:alpha val="71765"/>
                  </a:srgbClr>
                </a:solidFill>
                <a:latin typeface="Poppins"/>
                <a:ea typeface="Poppins"/>
                <a:cs typeface="Poppins"/>
                <a:sym typeface="Poppins"/>
              </a:rPr>
              <a:t> basic storage units​</a:t>
            </a:r>
          </a:p>
          <a:p>
            <a:pPr algn="l" marL="721646" indent="-360823" lvl="1">
              <a:lnSpc>
                <a:spcPts val="5682"/>
              </a:lnSpc>
              <a:buFont typeface="Arial"/>
              <a:buChar char="•"/>
            </a:pPr>
            <a:r>
              <a:rPr lang="en-US" b="true" sz="3342">
                <a:solidFill>
                  <a:srgbClr val="FD696E">
                    <a:alpha val="71765"/>
                  </a:srgbClr>
                </a:solidFill>
                <a:latin typeface="Poppins Bold"/>
                <a:ea typeface="Poppins Bold"/>
                <a:cs typeface="Poppins Bold"/>
                <a:sym typeface="Poppins Bold"/>
              </a:rPr>
              <a:t>Slack Space:</a:t>
            </a:r>
            <a:r>
              <a:rPr lang="en-US" sz="3342">
                <a:solidFill>
                  <a:srgbClr val="FD696E">
                    <a:alpha val="71765"/>
                  </a:srgbClr>
                </a:solidFill>
                <a:latin typeface="Poppins"/>
                <a:ea typeface="Poppins"/>
                <a:cs typeface="Poppins"/>
                <a:sym typeface="Poppins"/>
              </a:rPr>
              <a:t> </a:t>
            </a:r>
            <a:r>
              <a:rPr lang="en-US" sz="3342">
                <a:solidFill>
                  <a:srgbClr val="090147">
                    <a:alpha val="71765"/>
                  </a:srgbClr>
                </a:solidFill>
                <a:latin typeface="Poppins"/>
                <a:ea typeface="Poppins"/>
                <a:cs typeface="Poppins"/>
                <a:sym typeface="Poppins"/>
              </a:rPr>
              <a:t>leftover bytes in a cluster​</a:t>
            </a:r>
          </a:p>
          <a:p>
            <a:pPr algn="l" marL="721646" indent="-360823" lvl="1">
              <a:lnSpc>
                <a:spcPts val="5682"/>
              </a:lnSpc>
              <a:buFont typeface="Arial"/>
              <a:buChar char="•"/>
            </a:pPr>
            <a:r>
              <a:rPr lang="en-US" b="true" sz="3342">
                <a:solidFill>
                  <a:srgbClr val="FD696E">
                    <a:alpha val="71765"/>
                  </a:srgbClr>
                </a:solidFill>
                <a:latin typeface="Poppins Bold"/>
                <a:ea typeface="Poppins Bold"/>
                <a:cs typeface="Poppins Bold"/>
                <a:sym typeface="Poppins Bold"/>
              </a:rPr>
              <a:t>Unallocated Space:</a:t>
            </a:r>
            <a:r>
              <a:rPr lang="en-US" sz="3342">
                <a:solidFill>
                  <a:srgbClr val="090147">
                    <a:alpha val="71765"/>
                  </a:srgbClr>
                </a:solidFill>
                <a:latin typeface="Poppins"/>
                <a:ea typeface="Poppins"/>
                <a:cs typeface="Poppins"/>
                <a:sym typeface="Poppins"/>
              </a:rPr>
              <a:t> contains deleted data​</a:t>
            </a:r>
          </a:p>
          <a:p>
            <a:pPr algn="l" marL="721646" indent="-360823" lvl="1">
              <a:lnSpc>
                <a:spcPts val="5682"/>
              </a:lnSpc>
              <a:buFont typeface="Arial"/>
              <a:buChar char="•"/>
            </a:pPr>
            <a:r>
              <a:rPr lang="en-US" b="true" sz="3342">
                <a:solidFill>
                  <a:srgbClr val="FD696E">
                    <a:alpha val="71765"/>
                  </a:srgbClr>
                </a:solidFill>
                <a:latin typeface="Poppins Bold"/>
                <a:ea typeface="Poppins Bold"/>
                <a:cs typeface="Poppins Bold"/>
                <a:sym typeface="Poppins Bold"/>
              </a:rPr>
              <a:t>Directory Entries:</a:t>
            </a:r>
            <a:r>
              <a:rPr lang="en-US" sz="3342">
                <a:solidFill>
                  <a:srgbClr val="090147">
                    <a:alpha val="71765"/>
                  </a:srgbClr>
                </a:solidFill>
                <a:latin typeface="Poppins"/>
                <a:ea typeface="Poppins"/>
                <a:cs typeface="Poppins"/>
                <a:sym typeface="Poppins"/>
              </a:rPr>
              <a:t> pointers removed​ upon deletion​</a:t>
            </a:r>
          </a:p>
          <a:p>
            <a:pPr algn="l">
              <a:lnSpc>
                <a:spcPts val="5682"/>
              </a:lnSpc>
            </a:pPr>
            <a:r>
              <a:rPr lang="en-US" sz="3342">
                <a:solidFill>
                  <a:srgbClr val="090147">
                    <a:alpha val="71765"/>
                  </a:srgbClr>
                </a:solidFill>
                <a:latin typeface="Poppins"/>
                <a:ea typeface="Poppins"/>
                <a:cs typeface="Poppins"/>
                <a:sym typeface="Poppins"/>
              </a:rPr>
              <a:t>​</a:t>
            </a:r>
          </a:p>
          <a:p>
            <a:pPr algn="l" marL="0" indent="0" lvl="0">
              <a:lnSpc>
                <a:spcPts val="5682"/>
              </a:lnSpc>
              <a:spcBef>
                <a:spcPct val="0"/>
              </a:spcBef>
            </a:pPr>
          </a:p>
        </p:txBody>
      </p:sp>
      <p:grpSp>
        <p:nvGrpSpPr>
          <p:cNvPr name="Group 3" id="3"/>
          <p:cNvGrpSpPr/>
          <p:nvPr/>
        </p:nvGrpSpPr>
        <p:grpSpPr>
          <a:xfrm rot="0">
            <a:off x="16744950" y="-794513"/>
            <a:ext cx="3086100" cy="2800098"/>
            <a:chOff x="0" y="0"/>
            <a:chExt cx="812800" cy="737474"/>
          </a:xfrm>
        </p:grpSpPr>
        <p:sp>
          <p:nvSpPr>
            <p:cNvPr name="Freeform 4" id="4"/>
            <p:cNvSpPr/>
            <p:nvPr/>
          </p:nvSpPr>
          <p:spPr>
            <a:xfrm flipH="false" flipV="false" rot="0">
              <a:off x="0" y="0"/>
              <a:ext cx="812800" cy="737474"/>
            </a:xfrm>
            <a:custGeom>
              <a:avLst/>
              <a:gdLst/>
              <a:ahLst/>
              <a:cxnLst/>
              <a:rect r="r" b="b" t="t" l="l"/>
              <a:pathLst>
                <a:path h="737474" w="812800">
                  <a:moveTo>
                    <a:pt x="406400" y="0"/>
                  </a:moveTo>
                  <a:cubicBezTo>
                    <a:pt x="181951" y="0"/>
                    <a:pt x="0" y="165089"/>
                    <a:pt x="0" y="368737"/>
                  </a:cubicBezTo>
                  <a:cubicBezTo>
                    <a:pt x="0" y="572385"/>
                    <a:pt x="181951" y="737474"/>
                    <a:pt x="406400" y="737474"/>
                  </a:cubicBezTo>
                  <a:cubicBezTo>
                    <a:pt x="630849" y="737474"/>
                    <a:pt x="812800" y="572385"/>
                    <a:pt x="812800" y="368737"/>
                  </a:cubicBezTo>
                  <a:cubicBezTo>
                    <a:pt x="812800" y="165089"/>
                    <a:pt x="630849" y="0"/>
                    <a:pt x="406400" y="0"/>
                  </a:cubicBezTo>
                  <a:close/>
                </a:path>
              </a:pathLst>
            </a:custGeom>
            <a:solidFill>
              <a:srgbClr val="FD696E"/>
            </a:solidFill>
          </p:spPr>
        </p:sp>
        <p:sp>
          <p:nvSpPr>
            <p:cNvPr name="TextBox 5" id="5"/>
            <p:cNvSpPr txBox="true"/>
            <p:nvPr/>
          </p:nvSpPr>
          <p:spPr>
            <a:xfrm>
              <a:off x="76200" y="11988"/>
              <a:ext cx="660400" cy="656348"/>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777901" y="1646856"/>
            <a:ext cx="14732198" cy="1130861"/>
          </a:xfrm>
          <a:prstGeom prst="rect">
            <a:avLst/>
          </a:prstGeom>
        </p:spPr>
        <p:txBody>
          <a:bodyPr anchor="t" rtlCol="false" tIns="0" lIns="0" bIns="0" rIns="0">
            <a:spAutoFit/>
          </a:bodyPr>
          <a:lstStyle/>
          <a:p>
            <a:pPr algn="l" marL="0" indent="0" lvl="0">
              <a:lnSpc>
                <a:spcPts val="7816"/>
              </a:lnSpc>
              <a:spcBef>
                <a:spcPct val="0"/>
              </a:spcBef>
            </a:pPr>
            <a:r>
              <a:rPr lang="en-US" b="true" sz="8141" spc="-415" strike="noStrike" u="none">
                <a:solidFill>
                  <a:srgbClr val="090147"/>
                </a:solidFill>
                <a:latin typeface="Poppins Bold"/>
                <a:ea typeface="Poppins Bold"/>
                <a:cs typeface="Poppins Bold"/>
                <a:sym typeface="Poppins Bold"/>
              </a:rPr>
              <a:t>Technical Background</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075538" y="8201986"/>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70293" y="2051965"/>
            <a:ext cx="11352506" cy="7591988"/>
          </a:xfrm>
          <a:custGeom>
            <a:avLst/>
            <a:gdLst/>
            <a:ahLst/>
            <a:cxnLst/>
            <a:rect r="r" b="b" t="t" l="l"/>
            <a:pathLst>
              <a:path h="7591988" w="11352506">
                <a:moveTo>
                  <a:pt x="0" y="0"/>
                </a:moveTo>
                <a:lnTo>
                  <a:pt x="11352505" y="0"/>
                </a:lnTo>
                <a:lnTo>
                  <a:pt x="11352505" y="7591988"/>
                </a:lnTo>
                <a:lnTo>
                  <a:pt x="0" y="7591988"/>
                </a:lnTo>
                <a:lnTo>
                  <a:pt x="0" y="0"/>
                </a:lnTo>
                <a:close/>
              </a:path>
            </a:pathLst>
          </a:custGeom>
          <a:blipFill>
            <a:blip r:embed="rId4"/>
            <a:stretch>
              <a:fillRect l="0" t="0" r="0" b="0"/>
            </a:stretch>
          </a:blipFill>
        </p:spPr>
      </p:sp>
      <p:sp>
        <p:nvSpPr>
          <p:cNvPr name="TextBox 7" id="7"/>
          <p:cNvSpPr txBox="true"/>
          <p:nvPr/>
        </p:nvSpPr>
        <p:spPr>
          <a:xfrm rot="0">
            <a:off x="5704037" y="824730"/>
            <a:ext cx="11344673" cy="1402379"/>
          </a:xfrm>
          <a:prstGeom prst="rect">
            <a:avLst/>
          </a:prstGeom>
        </p:spPr>
        <p:txBody>
          <a:bodyPr anchor="t" rtlCol="false" tIns="0" lIns="0" bIns="0" rIns="0">
            <a:spAutoFit/>
          </a:bodyPr>
          <a:lstStyle/>
          <a:p>
            <a:pPr algn="l" marL="0" indent="0" lvl="0">
              <a:lnSpc>
                <a:spcPts val="4641"/>
              </a:lnSpc>
              <a:spcBef>
                <a:spcPct val="0"/>
              </a:spcBef>
            </a:pPr>
            <a:r>
              <a:rPr lang="en-US" b="true" sz="4834" spc="-246">
                <a:solidFill>
                  <a:srgbClr val="FD696E"/>
                </a:solidFill>
                <a:latin typeface="Poppins Bold"/>
                <a:ea typeface="Poppins Bold"/>
                <a:cs typeface="Poppins Bold"/>
                <a:sym typeface="Poppins Bold"/>
              </a:rPr>
              <a:t>2.us</a:t>
            </a:r>
            <a:r>
              <a:rPr lang="en-US" b="true" sz="4834" spc="-246" strike="noStrike" u="none">
                <a:solidFill>
                  <a:srgbClr val="FD696E"/>
                </a:solidFill>
                <a:latin typeface="Poppins Bold"/>
                <a:ea typeface="Poppins Bold"/>
                <a:cs typeface="Poppins Bold"/>
                <a:sym typeface="Poppins Bold"/>
              </a:rPr>
              <a:t>ing O</a:t>
            </a:r>
            <a:r>
              <a:rPr lang="en-US" b="true" sz="4834" spc="-246" strike="noStrike" u="none">
                <a:solidFill>
                  <a:srgbClr val="FD696E"/>
                </a:solidFill>
                <a:latin typeface="Poppins Bold"/>
                <a:ea typeface="Poppins Bold"/>
                <a:cs typeface="Poppins Bold"/>
                <a:sym typeface="Poppins Bold"/>
              </a:rPr>
              <a:t>ur</a:t>
            </a:r>
            <a:r>
              <a:rPr lang="en-US" b="true" sz="4834" spc="-246" strike="noStrike">
                <a:solidFill>
                  <a:srgbClr val="FD696E"/>
                </a:solidFill>
                <a:latin typeface="Poppins Bold"/>
                <a:ea typeface="Poppins Bold"/>
                <a:cs typeface="Poppins Bold"/>
                <a:sym typeface="Poppins Bold"/>
              </a:rPr>
              <a:t> w</a:t>
            </a:r>
            <a:r>
              <a:rPr lang="en-US" b="true" sz="4834" spc="-246" strike="noStrike" u="none">
                <a:solidFill>
                  <a:srgbClr val="FD696E"/>
                </a:solidFill>
                <a:latin typeface="Poppins Bold"/>
                <a:ea typeface="Poppins Bold"/>
                <a:cs typeface="Poppins Bold"/>
                <a:sym typeface="Poppins Bold"/>
              </a:rPr>
              <a:t>ebs</a:t>
            </a:r>
            <a:r>
              <a:rPr lang="en-US" b="true" sz="4834" spc="-246" strike="noStrike">
                <a:solidFill>
                  <a:srgbClr val="FD696E"/>
                </a:solidFill>
                <a:latin typeface="Poppins Bold"/>
                <a:ea typeface="Poppins Bold"/>
                <a:cs typeface="Poppins Bold"/>
                <a:sym typeface="Poppins Bold"/>
              </a:rPr>
              <a:t>ite</a:t>
            </a:r>
            <a:r>
              <a:rPr lang="en-US" b="true" sz="4834" spc="-246" strike="noStrike" u="none">
                <a:solidFill>
                  <a:srgbClr val="FD696E"/>
                </a:solidFill>
                <a:latin typeface="Poppins Bold"/>
                <a:ea typeface="Poppins Bold"/>
                <a:cs typeface="Poppins Bold"/>
                <a:sym typeface="Poppins Bold"/>
              </a:rPr>
              <a:t>:</a:t>
            </a:r>
          </a:p>
          <a:p>
            <a:pPr algn="l" marL="0" indent="0" lvl="0">
              <a:lnSpc>
                <a:spcPts val="5697"/>
              </a:lnSpc>
              <a:spcBef>
                <a:spcPct val="0"/>
              </a:spcBef>
            </a:pPr>
          </a:p>
        </p:txBody>
      </p:sp>
      <p:sp>
        <p:nvSpPr>
          <p:cNvPr name="TextBox 8" id="8"/>
          <p:cNvSpPr txBox="true"/>
          <p:nvPr/>
        </p:nvSpPr>
        <p:spPr>
          <a:xfrm rot="0">
            <a:off x="148321" y="524892"/>
            <a:ext cx="7498225" cy="2213512"/>
          </a:xfrm>
          <a:prstGeom prst="rect">
            <a:avLst/>
          </a:prstGeom>
        </p:spPr>
        <p:txBody>
          <a:bodyPr anchor="t" rtlCol="false" tIns="0" lIns="0" bIns="0" rIns="0">
            <a:spAutoFit/>
          </a:bodyPr>
          <a:lstStyle/>
          <a:p>
            <a:pPr algn="l">
              <a:lnSpc>
                <a:spcPts val="8151"/>
              </a:lnSpc>
            </a:pPr>
            <a:r>
              <a:rPr lang="en-US" sz="8491" spc="-433" b="true">
                <a:solidFill>
                  <a:srgbClr val="090147"/>
                </a:solidFill>
                <a:latin typeface="Poppins Bold"/>
                <a:ea typeface="Poppins Bold"/>
                <a:cs typeface="Poppins Bold"/>
                <a:sym typeface="Poppins Bold"/>
              </a:rPr>
              <a:t>Checking:</a:t>
            </a:r>
          </a:p>
          <a:p>
            <a:pPr algn="l">
              <a:lnSpc>
                <a:spcPts val="8151"/>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4887" y="4106810"/>
            <a:ext cx="3503424" cy="3497054"/>
          </a:xfrm>
          <a:custGeom>
            <a:avLst/>
            <a:gdLst/>
            <a:ahLst/>
            <a:cxnLst/>
            <a:rect r="r" b="b" t="t" l="l"/>
            <a:pathLst>
              <a:path h="3497054" w="3503424">
                <a:moveTo>
                  <a:pt x="0" y="0"/>
                </a:moveTo>
                <a:lnTo>
                  <a:pt x="3503424" y="0"/>
                </a:lnTo>
                <a:lnTo>
                  <a:pt x="3503424" y="3497054"/>
                </a:lnTo>
                <a:lnTo>
                  <a:pt x="0" y="349705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42736" y="865158"/>
            <a:ext cx="3502483" cy="3496115"/>
          </a:xfrm>
          <a:custGeom>
            <a:avLst/>
            <a:gdLst/>
            <a:ahLst/>
            <a:cxnLst/>
            <a:rect r="r" b="b" t="t" l="l"/>
            <a:pathLst>
              <a:path h="3496115" w="3502483">
                <a:moveTo>
                  <a:pt x="0" y="0"/>
                </a:moveTo>
                <a:lnTo>
                  <a:pt x="3502483" y="0"/>
                </a:lnTo>
                <a:lnTo>
                  <a:pt x="3502483" y="3496115"/>
                </a:lnTo>
                <a:lnTo>
                  <a:pt x="0" y="3496115"/>
                </a:lnTo>
                <a:lnTo>
                  <a:pt x="0" y="0"/>
                </a:lnTo>
                <a:close/>
              </a:path>
            </a:pathLst>
          </a:custGeom>
          <a:blipFill>
            <a:blip r:embed="rId4">
              <a:alphaModFix amt="5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88011" y="4106810"/>
            <a:ext cx="3812658" cy="3805726"/>
          </a:xfrm>
          <a:custGeom>
            <a:avLst/>
            <a:gdLst/>
            <a:ahLst/>
            <a:cxnLst/>
            <a:rect r="r" b="b" t="t" l="l"/>
            <a:pathLst>
              <a:path h="3805726" w="3812658">
                <a:moveTo>
                  <a:pt x="0" y="0"/>
                </a:moveTo>
                <a:lnTo>
                  <a:pt x="3812659" y="0"/>
                </a:lnTo>
                <a:lnTo>
                  <a:pt x="3812659" y="3805727"/>
                </a:lnTo>
                <a:lnTo>
                  <a:pt x="0" y="3805727"/>
                </a:lnTo>
                <a:lnTo>
                  <a:pt x="0" y="0"/>
                </a:lnTo>
                <a:close/>
              </a:path>
            </a:pathLst>
          </a:custGeom>
          <a:blipFill>
            <a:blip r:embed="rId6">
              <a:alphaModFix amt="69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424827" y="666501"/>
            <a:ext cx="3569569" cy="3563079"/>
          </a:xfrm>
          <a:custGeom>
            <a:avLst/>
            <a:gdLst/>
            <a:ahLst/>
            <a:cxnLst/>
            <a:rect r="r" b="b" t="t" l="l"/>
            <a:pathLst>
              <a:path h="3563079" w="3569569">
                <a:moveTo>
                  <a:pt x="0" y="0"/>
                </a:moveTo>
                <a:lnTo>
                  <a:pt x="3569569" y="0"/>
                </a:lnTo>
                <a:lnTo>
                  <a:pt x="3569569" y="3563079"/>
                </a:lnTo>
                <a:lnTo>
                  <a:pt x="0" y="3563079"/>
                </a:lnTo>
                <a:lnTo>
                  <a:pt x="0" y="0"/>
                </a:lnTo>
                <a:close/>
              </a:path>
            </a:pathLst>
          </a:custGeom>
          <a:blipFill>
            <a:blip r:embed="rId8">
              <a:alphaModFix amt="58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547018">
            <a:off x="4350510" y="4691767"/>
            <a:ext cx="2745338" cy="903466"/>
          </a:xfrm>
          <a:custGeom>
            <a:avLst/>
            <a:gdLst/>
            <a:ahLst/>
            <a:cxnLst/>
            <a:rect r="r" b="b" t="t" l="l"/>
            <a:pathLst>
              <a:path h="903466" w="2745338">
                <a:moveTo>
                  <a:pt x="0" y="0"/>
                </a:moveTo>
                <a:lnTo>
                  <a:pt x="2745337" y="0"/>
                </a:lnTo>
                <a:lnTo>
                  <a:pt x="2745337" y="903466"/>
                </a:lnTo>
                <a:lnTo>
                  <a:pt x="0" y="9034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2166581">
            <a:off x="9138302" y="2240783"/>
            <a:ext cx="3205265" cy="1830741"/>
          </a:xfrm>
          <a:custGeom>
            <a:avLst/>
            <a:gdLst/>
            <a:ahLst/>
            <a:cxnLst/>
            <a:rect r="r" b="b" t="t" l="l"/>
            <a:pathLst>
              <a:path h="1830741" w="3205265">
                <a:moveTo>
                  <a:pt x="0" y="0"/>
                </a:moveTo>
                <a:lnTo>
                  <a:pt x="3205265" y="0"/>
                </a:lnTo>
                <a:lnTo>
                  <a:pt x="3205265" y="1830741"/>
                </a:lnTo>
                <a:lnTo>
                  <a:pt x="0" y="18307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3324316">
            <a:off x="13394497" y="5088210"/>
            <a:ext cx="2882464" cy="948593"/>
          </a:xfrm>
          <a:custGeom>
            <a:avLst/>
            <a:gdLst/>
            <a:ahLst/>
            <a:cxnLst/>
            <a:rect r="r" b="b" t="t" l="l"/>
            <a:pathLst>
              <a:path h="948593" w="2882464">
                <a:moveTo>
                  <a:pt x="0" y="0"/>
                </a:moveTo>
                <a:lnTo>
                  <a:pt x="2882464" y="0"/>
                </a:lnTo>
                <a:lnTo>
                  <a:pt x="2882464" y="948593"/>
                </a:lnTo>
                <a:lnTo>
                  <a:pt x="0" y="9485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028700" y="5448347"/>
            <a:ext cx="2919667" cy="8794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Poppins Bold"/>
                <a:ea typeface="Poppins Bold"/>
                <a:cs typeface="Poppins Bold"/>
                <a:sym typeface="Poppins Bold"/>
              </a:rPr>
              <a:t>Evidence: </a:t>
            </a:r>
            <a:r>
              <a:rPr lang="en-US" sz="2499">
                <a:solidFill>
                  <a:srgbClr val="000000"/>
                </a:solidFill>
                <a:latin typeface="Poppins"/>
                <a:ea typeface="Poppins"/>
                <a:cs typeface="Poppins"/>
                <a:sym typeface="Poppins"/>
              </a:rPr>
              <a:t>meow.wav</a:t>
            </a:r>
          </a:p>
        </p:txBody>
      </p:sp>
      <p:sp>
        <p:nvSpPr>
          <p:cNvPr name="TextBox 10" id="10"/>
          <p:cNvSpPr txBox="true"/>
          <p:nvPr/>
        </p:nvSpPr>
        <p:spPr>
          <a:xfrm rot="0">
            <a:off x="5723179" y="2276678"/>
            <a:ext cx="2908365" cy="8794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Poppins Bold"/>
                <a:ea typeface="Poppins Bold"/>
                <a:cs typeface="Poppins Bold"/>
                <a:sym typeface="Poppins Bold"/>
              </a:rPr>
              <a:t> Technique: </a:t>
            </a:r>
            <a:r>
              <a:rPr lang="en-US" sz="2499">
                <a:solidFill>
                  <a:srgbClr val="000000"/>
                </a:solidFill>
                <a:latin typeface="Poppins"/>
                <a:ea typeface="Poppins"/>
                <a:cs typeface="Poppins"/>
                <a:sym typeface="Poppins"/>
              </a:rPr>
              <a:t>Audio Steganography</a:t>
            </a:r>
          </a:p>
        </p:txBody>
      </p:sp>
      <p:sp>
        <p:nvSpPr>
          <p:cNvPr name="TextBox 11" id="11"/>
          <p:cNvSpPr txBox="true"/>
          <p:nvPr/>
        </p:nvSpPr>
        <p:spPr>
          <a:xfrm rot="0">
            <a:off x="13900164" y="2074294"/>
            <a:ext cx="2817916" cy="8794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Poppins"/>
                <a:ea typeface="Poppins"/>
                <a:cs typeface="Poppins"/>
                <a:sym typeface="Poppins"/>
              </a:rPr>
              <a:t> </a:t>
            </a:r>
            <a:r>
              <a:rPr lang="en-US" b="true" sz="2499">
                <a:solidFill>
                  <a:srgbClr val="000000"/>
                </a:solidFill>
                <a:latin typeface="Poppins Bold"/>
                <a:ea typeface="Poppins Bold"/>
                <a:cs typeface="Poppins Bold"/>
                <a:sym typeface="Poppins Bold"/>
              </a:rPr>
              <a:t>Clue: </a:t>
            </a:r>
            <a:r>
              <a:rPr lang="en-US" sz="2499">
                <a:solidFill>
                  <a:srgbClr val="000000"/>
                </a:solidFill>
                <a:latin typeface="Poppins"/>
                <a:ea typeface="Poppins"/>
                <a:cs typeface="Poppins"/>
                <a:sym typeface="Poppins"/>
              </a:rPr>
              <a:t>“ADS hides the next secret.”</a:t>
            </a:r>
          </a:p>
        </p:txBody>
      </p:sp>
      <p:sp>
        <p:nvSpPr>
          <p:cNvPr name="TextBox 12" id="12"/>
          <p:cNvSpPr txBox="true"/>
          <p:nvPr/>
        </p:nvSpPr>
        <p:spPr>
          <a:xfrm rot="0">
            <a:off x="10163672" y="5448347"/>
            <a:ext cx="3284512" cy="131762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Poppins Bold"/>
                <a:ea typeface="Poppins Bold"/>
                <a:cs typeface="Poppins Bold"/>
                <a:sym typeface="Poppins Bold"/>
              </a:rPr>
              <a:t> Action:</a:t>
            </a:r>
            <a:r>
              <a:rPr lang="en-US" sz="2499">
                <a:solidFill>
                  <a:srgbClr val="000000"/>
                </a:solidFill>
                <a:latin typeface="Poppins"/>
                <a:ea typeface="Poppins"/>
                <a:cs typeface="Poppins"/>
                <a:sym typeface="Poppins"/>
              </a:rPr>
              <a:t> Extracted hidden text using steghide + “purrfect”</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56089" y="3489944"/>
            <a:ext cx="16937311" cy="4479194"/>
          </a:xfrm>
          <a:prstGeom prst="rect">
            <a:avLst/>
          </a:prstGeom>
        </p:spPr>
        <p:txBody>
          <a:bodyPr anchor="t" rtlCol="false" tIns="0" lIns="0" bIns="0" rIns="0">
            <a:spAutoFit/>
          </a:bodyPr>
          <a:lstStyle/>
          <a:p>
            <a:pPr algn="ctr">
              <a:lnSpc>
                <a:spcPts val="10373"/>
              </a:lnSpc>
            </a:pPr>
            <a:r>
              <a:rPr lang="en-US" b="true" sz="10805" spc="-551">
                <a:solidFill>
                  <a:srgbClr val="FFFFFF"/>
                </a:solidFill>
                <a:latin typeface="Poppins Bold"/>
                <a:ea typeface="Poppins Bold"/>
                <a:cs typeface="Poppins Bold"/>
                <a:sym typeface="Poppins Bold"/>
              </a:rPr>
              <a:t>Module 4</a:t>
            </a:r>
          </a:p>
          <a:p>
            <a:pPr algn="ctr">
              <a:lnSpc>
                <a:spcPts val="10661"/>
              </a:lnSpc>
            </a:pPr>
            <a:r>
              <a:rPr lang="en-US" b="true" sz="11105" spc="-566">
                <a:solidFill>
                  <a:srgbClr val="FD696E"/>
                </a:solidFill>
                <a:latin typeface="Poppins Bold"/>
                <a:ea typeface="Poppins Bold"/>
                <a:cs typeface="Poppins Bold"/>
                <a:sym typeface="Poppins Bold"/>
              </a:rPr>
              <a:t>The Invisible File (ADS)</a:t>
            </a:r>
          </a:p>
          <a:p>
            <a:pPr algn="ctr">
              <a:lnSpc>
                <a:spcPts val="12580"/>
              </a:lnSpc>
            </a:pP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3949805"/>
            <a:ext cx="11301259" cy="2387391"/>
          </a:xfrm>
          <a:custGeom>
            <a:avLst/>
            <a:gdLst/>
            <a:ahLst/>
            <a:cxnLst/>
            <a:rect r="r" b="b" t="t" l="l"/>
            <a:pathLst>
              <a:path h="2387391" w="11301259">
                <a:moveTo>
                  <a:pt x="0" y="0"/>
                </a:moveTo>
                <a:lnTo>
                  <a:pt x="11301259" y="0"/>
                </a:lnTo>
                <a:lnTo>
                  <a:pt x="11301259" y="2387390"/>
                </a:lnTo>
                <a:lnTo>
                  <a:pt x="0" y="2387390"/>
                </a:lnTo>
                <a:lnTo>
                  <a:pt x="0" y="0"/>
                </a:lnTo>
                <a:close/>
              </a:path>
            </a:pathLst>
          </a:custGeom>
          <a:blipFill>
            <a:blip r:embed="rId4"/>
            <a:stretch>
              <a:fillRect l="0" t="0" r="0" b="0"/>
            </a:stretch>
          </a:blipFill>
        </p:spPr>
      </p:sp>
      <p:sp>
        <p:nvSpPr>
          <p:cNvPr name="TextBox 7" id="7"/>
          <p:cNvSpPr txBox="true"/>
          <p:nvPr/>
        </p:nvSpPr>
        <p:spPr>
          <a:xfrm rot="0">
            <a:off x="831258" y="685040"/>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8" id="8"/>
          <p:cNvSpPr txBox="true"/>
          <p:nvPr/>
        </p:nvSpPr>
        <p:spPr>
          <a:xfrm rot="0">
            <a:off x="6076080" y="903364"/>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9" id="9"/>
          <p:cNvSpPr txBox="true"/>
          <p:nvPr/>
        </p:nvSpPr>
        <p:spPr>
          <a:xfrm rot="0">
            <a:off x="2080047" y="2984939"/>
            <a:ext cx="16207953" cy="1930834"/>
          </a:xfrm>
          <a:prstGeom prst="rect">
            <a:avLst/>
          </a:prstGeom>
        </p:spPr>
        <p:txBody>
          <a:bodyPr anchor="t" rtlCol="false" tIns="0" lIns="0" bIns="0" rIns="0">
            <a:spAutoFit/>
          </a:bodyPr>
          <a:lstStyle/>
          <a:p>
            <a:pPr algn="l" marL="0" indent="0" lvl="0">
              <a:lnSpc>
                <a:spcPts val="5173"/>
              </a:lnSpc>
              <a:spcBef>
                <a:spcPct val="0"/>
              </a:spcBef>
            </a:pPr>
            <a:r>
              <a:rPr lang="en-US" sz="3043">
                <a:solidFill>
                  <a:srgbClr val="090147">
                    <a:alpha val="71765"/>
                  </a:srgbClr>
                </a:solidFill>
                <a:latin typeface="Poppins"/>
                <a:ea typeface="Poppins"/>
                <a:cs typeface="Poppins"/>
                <a:sym typeface="Poppins"/>
              </a:rPr>
              <a:t>:Ope</a:t>
            </a:r>
            <a:r>
              <a:rPr lang="en-US" sz="3043" strike="noStrike" u="none">
                <a:solidFill>
                  <a:srgbClr val="090147">
                    <a:alpha val="71765"/>
                  </a:srgbClr>
                </a:solidFill>
                <a:latin typeface="Poppins"/>
                <a:ea typeface="Poppins"/>
                <a:cs typeface="Poppins"/>
                <a:sym typeface="Poppins"/>
              </a:rPr>
              <a:t>n Comma</a:t>
            </a:r>
            <a:r>
              <a:rPr lang="en-US" sz="3043" strike="noStrike" u="none">
                <a:solidFill>
                  <a:srgbClr val="090147">
                    <a:alpha val="71765"/>
                  </a:srgbClr>
                </a:solidFill>
                <a:latin typeface="Poppins"/>
                <a:ea typeface="Poppins"/>
                <a:cs typeface="Poppins"/>
                <a:sym typeface="Poppins"/>
              </a:rPr>
              <a:t>n</a:t>
            </a:r>
            <a:r>
              <a:rPr lang="en-US" sz="3043" strike="noStrike" u="none">
                <a:solidFill>
                  <a:srgbClr val="090147">
                    <a:alpha val="71765"/>
                  </a:srgbClr>
                </a:solidFill>
                <a:latin typeface="Poppins"/>
                <a:ea typeface="Poppins"/>
                <a:cs typeface="Poppins"/>
                <a:sym typeface="Poppins"/>
              </a:rPr>
              <a:t>d Prompt </a:t>
            </a:r>
            <a:r>
              <a:rPr lang="en-US" sz="3043" strike="noStrike" u="none">
                <a:solidFill>
                  <a:srgbClr val="FD696E">
                    <a:alpha val="71765"/>
                  </a:srgbClr>
                </a:solidFill>
                <a:latin typeface="Poppins"/>
                <a:ea typeface="Poppins"/>
                <a:cs typeface="Poppins"/>
                <a:sym typeface="Poppins"/>
              </a:rPr>
              <a:t>(cm</a:t>
            </a:r>
            <a:r>
              <a:rPr lang="en-US" sz="3043" strike="noStrike" u="none">
                <a:solidFill>
                  <a:srgbClr val="FD696E">
                    <a:alpha val="71765"/>
                  </a:srgbClr>
                </a:solidFill>
                <a:latin typeface="Poppins"/>
                <a:ea typeface="Poppins"/>
                <a:cs typeface="Poppins"/>
                <a:sym typeface="Poppins"/>
              </a:rPr>
              <a:t>d.exe)</a:t>
            </a:r>
            <a:r>
              <a:rPr lang="en-US" sz="3043" strike="noStrike" u="none">
                <a:solidFill>
                  <a:srgbClr val="090147">
                    <a:alpha val="71765"/>
                  </a:srgbClr>
                </a:solidFill>
                <a:latin typeface="Poppins"/>
                <a:ea typeface="Poppins"/>
                <a:cs typeface="Poppins"/>
                <a:sym typeface="Poppins"/>
              </a:rPr>
              <a:t> and r</a:t>
            </a:r>
            <a:r>
              <a:rPr lang="en-US" sz="3043" strike="noStrike" u="none">
                <a:solidFill>
                  <a:srgbClr val="090147">
                    <a:alpha val="71765"/>
                  </a:srgbClr>
                </a:solidFill>
                <a:latin typeface="Poppins"/>
                <a:ea typeface="Poppins"/>
                <a:cs typeface="Poppins"/>
                <a:sym typeface="Poppins"/>
              </a:rPr>
              <a:t>u</a:t>
            </a:r>
            <a:r>
              <a:rPr lang="en-US" sz="3043" strike="noStrike" u="none">
                <a:solidFill>
                  <a:srgbClr val="090147">
                    <a:alpha val="71765"/>
                  </a:srgbClr>
                </a:solidFill>
                <a:latin typeface="Poppins"/>
                <a:ea typeface="Poppins"/>
                <a:cs typeface="Poppins"/>
                <a:sym typeface="Poppins"/>
              </a:rPr>
              <a:t>n</a:t>
            </a:r>
            <a:r>
              <a:rPr lang="en-US" sz="3043" strike="noStrike" u="none">
                <a:solidFill>
                  <a:srgbClr val="090147">
                    <a:alpha val="71765"/>
                  </a:srgbClr>
                </a:solidFill>
                <a:latin typeface="Poppins"/>
                <a:ea typeface="Poppins"/>
                <a:cs typeface="Poppins"/>
                <a:sym typeface="Poppins"/>
              </a:rPr>
              <a:t>: </a:t>
            </a:r>
            <a:r>
              <a:rPr lang="en-US" b="true" sz="3043" strike="noStrike" u="none">
                <a:solidFill>
                  <a:srgbClr val="FD696E">
                    <a:alpha val="71765"/>
                  </a:srgbClr>
                </a:solidFill>
                <a:latin typeface="Poppins Bold"/>
                <a:ea typeface="Poppins Bold"/>
                <a:cs typeface="Poppins Bold"/>
                <a:sym typeface="Poppins Bold"/>
              </a:rPr>
              <a:t>Ls</a:t>
            </a:r>
          </a:p>
          <a:p>
            <a:pPr algn="l" marL="0" indent="0" lvl="0">
              <a:lnSpc>
                <a:spcPts val="5173"/>
              </a:lnSpc>
              <a:spcBef>
                <a:spcPct val="0"/>
              </a:spcBef>
            </a:pPr>
          </a:p>
          <a:p>
            <a:pPr algn="l" marL="0" indent="0" lvl="0">
              <a:lnSpc>
                <a:spcPts val="5173"/>
              </a:lnSpc>
              <a:spcBef>
                <a:spcPct val="0"/>
              </a:spcBef>
            </a:pPr>
          </a:p>
        </p:txBody>
      </p:sp>
      <p:sp>
        <p:nvSpPr>
          <p:cNvPr name="TextBox 10" id="10"/>
          <p:cNvSpPr txBox="true"/>
          <p:nvPr/>
        </p:nvSpPr>
        <p:spPr>
          <a:xfrm rot="0">
            <a:off x="707790" y="2994464"/>
            <a:ext cx="1114663"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Step1:</a:t>
            </a:r>
          </a:p>
        </p:txBody>
      </p:sp>
      <p:sp>
        <p:nvSpPr>
          <p:cNvPr name="TextBox 11" id="11"/>
          <p:cNvSpPr txBox="true"/>
          <p:nvPr/>
        </p:nvSpPr>
        <p:spPr>
          <a:xfrm rot="0">
            <a:off x="433903" y="2262579"/>
            <a:ext cx="15907189" cy="635434"/>
          </a:xfrm>
          <a:prstGeom prst="rect">
            <a:avLst/>
          </a:prstGeom>
        </p:spPr>
        <p:txBody>
          <a:bodyPr anchor="t" rtlCol="false" tIns="0" lIns="0" bIns="0" rIns="0">
            <a:spAutoFit/>
          </a:bodyPr>
          <a:lstStyle/>
          <a:p>
            <a:pPr algn="l" marL="0" indent="0" lvl="0">
              <a:lnSpc>
                <a:spcPts val="5173"/>
              </a:lnSpc>
              <a:spcBef>
                <a:spcPct val="0"/>
              </a:spcBef>
            </a:pPr>
            <a:r>
              <a:rPr lang="en-US" sz="3043" strike="noStrike" u="none">
                <a:solidFill>
                  <a:srgbClr val="090147">
                    <a:alpha val="71765"/>
                  </a:srgbClr>
                </a:solidFill>
                <a:latin typeface="Poppins"/>
                <a:ea typeface="Poppins"/>
                <a:cs typeface="Poppins"/>
                <a:sym typeface="Poppins"/>
              </a:rPr>
              <a:t>echo Clue: ... &gt; kitten.jpg:catplans.txt attaches a hidden stream</a:t>
            </a:r>
          </a:p>
        </p:txBody>
      </p:sp>
      <p:sp>
        <p:nvSpPr>
          <p:cNvPr name="TextBox 12" id="12"/>
          <p:cNvSpPr txBox="true"/>
          <p:nvPr/>
        </p:nvSpPr>
        <p:spPr>
          <a:xfrm rot="0">
            <a:off x="612158" y="6922334"/>
            <a:ext cx="1187648"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Step2:</a:t>
            </a:r>
          </a:p>
        </p:txBody>
      </p:sp>
      <p:sp>
        <p:nvSpPr>
          <p:cNvPr name="TextBox 13" id="13"/>
          <p:cNvSpPr txBox="true"/>
          <p:nvPr/>
        </p:nvSpPr>
        <p:spPr>
          <a:xfrm rot="0">
            <a:off x="2057400" y="6912809"/>
            <a:ext cx="16230600" cy="1283134"/>
          </a:xfrm>
          <a:prstGeom prst="rect">
            <a:avLst/>
          </a:prstGeom>
        </p:spPr>
        <p:txBody>
          <a:bodyPr anchor="t" rtlCol="false" tIns="0" lIns="0" bIns="0" rIns="0">
            <a:spAutoFit/>
          </a:bodyPr>
          <a:lstStyle/>
          <a:p>
            <a:pPr algn="l" marL="0" indent="0" lvl="0">
              <a:lnSpc>
                <a:spcPts val="5173"/>
              </a:lnSpc>
              <a:spcBef>
                <a:spcPct val="0"/>
              </a:spcBef>
            </a:pPr>
            <a:r>
              <a:rPr lang="en-US" sz="3043" strike="noStrike" u="none">
                <a:solidFill>
                  <a:srgbClr val="090147">
                    <a:alpha val="71765"/>
                  </a:srgbClr>
                </a:solidFill>
                <a:latin typeface="Poppins"/>
                <a:ea typeface="Poppins"/>
                <a:cs typeface="Poppins"/>
                <a:sym typeface="Poppins"/>
              </a:rPr>
              <a:t>Create the ADS stream: echo Clue: Look at old_cat.jpg’s timestamps &gt; </a:t>
            </a:r>
            <a:r>
              <a:rPr lang="en-US" sz="3043" strike="noStrike" u="none">
                <a:solidFill>
                  <a:srgbClr val="FD696E">
                    <a:alpha val="71765"/>
                  </a:srgbClr>
                </a:solidFill>
                <a:latin typeface="Poppins"/>
                <a:ea typeface="Poppins"/>
                <a:cs typeface="Poppins"/>
                <a:sym typeface="Poppins"/>
              </a:rPr>
              <a:t>kitten.jpg:catplans.txt</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58273" y="3514453"/>
            <a:ext cx="14685500" cy="3230810"/>
          </a:xfrm>
          <a:custGeom>
            <a:avLst/>
            <a:gdLst/>
            <a:ahLst/>
            <a:cxnLst/>
            <a:rect r="r" b="b" t="t" l="l"/>
            <a:pathLst>
              <a:path h="3230810" w="14685500">
                <a:moveTo>
                  <a:pt x="0" y="0"/>
                </a:moveTo>
                <a:lnTo>
                  <a:pt x="14685500" y="0"/>
                </a:lnTo>
                <a:lnTo>
                  <a:pt x="14685500" y="3230810"/>
                </a:lnTo>
                <a:lnTo>
                  <a:pt x="0" y="3230810"/>
                </a:lnTo>
                <a:lnTo>
                  <a:pt x="0" y="0"/>
                </a:lnTo>
                <a:close/>
              </a:path>
            </a:pathLst>
          </a:custGeom>
          <a:blipFill>
            <a:blip r:embed="rId4"/>
            <a:stretch>
              <a:fillRect l="0" t="0" r="0" b="0"/>
            </a:stretch>
          </a:blipFill>
        </p:spPr>
      </p:sp>
      <p:sp>
        <p:nvSpPr>
          <p:cNvPr name="TextBox 7" id="7"/>
          <p:cNvSpPr txBox="true"/>
          <p:nvPr/>
        </p:nvSpPr>
        <p:spPr>
          <a:xfrm rot="0">
            <a:off x="831258" y="685040"/>
            <a:ext cx="5511761"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2: </a:t>
            </a:r>
          </a:p>
        </p:txBody>
      </p:sp>
      <p:sp>
        <p:nvSpPr>
          <p:cNvPr name="TextBox 8" id="8"/>
          <p:cNvSpPr txBox="true"/>
          <p:nvPr/>
        </p:nvSpPr>
        <p:spPr>
          <a:xfrm rot="0">
            <a:off x="6343019" y="903364"/>
            <a:ext cx="3188851"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Verify </a:t>
            </a:r>
          </a:p>
        </p:txBody>
      </p:sp>
      <p:sp>
        <p:nvSpPr>
          <p:cNvPr name="TextBox 9" id="9"/>
          <p:cNvSpPr txBox="true"/>
          <p:nvPr/>
        </p:nvSpPr>
        <p:spPr>
          <a:xfrm rot="0">
            <a:off x="2007062" y="2586667"/>
            <a:ext cx="16207953" cy="1930834"/>
          </a:xfrm>
          <a:prstGeom prst="rect">
            <a:avLst/>
          </a:prstGeom>
        </p:spPr>
        <p:txBody>
          <a:bodyPr anchor="t" rtlCol="false" tIns="0" lIns="0" bIns="0" rIns="0">
            <a:spAutoFit/>
          </a:bodyPr>
          <a:lstStyle/>
          <a:p>
            <a:pPr algn="l" marL="0" indent="0" lvl="0">
              <a:lnSpc>
                <a:spcPts val="5173"/>
              </a:lnSpc>
              <a:spcBef>
                <a:spcPct val="0"/>
              </a:spcBef>
            </a:pPr>
            <a:r>
              <a:rPr lang="en-US" sz="3043">
                <a:solidFill>
                  <a:srgbClr val="090147">
                    <a:alpha val="71765"/>
                  </a:srgbClr>
                </a:solidFill>
                <a:latin typeface="Poppins"/>
                <a:ea typeface="Poppins"/>
                <a:cs typeface="Poppins"/>
                <a:sym typeface="Poppins"/>
              </a:rPr>
              <a:t>Verify</a:t>
            </a:r>
            <a:r>
              <a:rPr lang="en-US" sz="3043" strike="noStrike" u="none">
                <a:solidFill>
                  <a:srgbClr val="090147">
                    <a:alpha val="71765"/>
                  </a:srgbClr>
                </a:solidFill>
                <a:latin typeface="Poppins"/>
                <a:ea typeface="Poppins"/>
                <a:cs typeface="Poppins"/>
                <a:sym typeface="Poppins"/>
              </a:rPr>
              <a:t> the stream </a:t>
            </a:r>
            <a:r>
              <a:rPr lang="en-US" sz="3043" strike="noStrike" u="none">
                <a:solidFill>
                  <a:srgbClr val="090147">
                    <a:alpha val="71765"/>
                  </a:srgbClr>
                </a:solidFill>
                <a:latin typeface="Poppins"/>
                <a:ea typeface="Poppins"/>
                <a:cs typeface="Poppins"/>
                <a:sym typeface="Poppins"/>
              </a:rPr>
              <a:t>exists</a:t>
            </a:r>
            <a:r>
              <a:rPr lang="en-US" sz="3043" strike="noStrike" u="none">
                <a:solidFill>
                  <a:srgbClr val="090147">
                    <a:alpha val="71765"/>
                  </a:srgbClr>
                </a:solidFill>
                <a:latin typeface="Poppins"/>
                <a:ea typeface="Poppins"/>
                <a:cs typeface="Poppins"/>
                <a:sym typeface="Poppins"/>
              </a:rPr>
              <a:t> using cmd </a:t>
            </a:r>
            <a:r>
              <a:rPr lang="en-US" b="true" sz="3043" strike="noStrike" u="none">
                <a:solidFill>
                  <a:srgbClr val="FD696E">
                    <a:alpha val="71765"/>
                  </a:srgbClr>
                </a:solidFill>
                <a:latin typeface="Poppins Bold"/>
                <a:ea typeface="Poppins Bold"/>
                <a:cs typeface="Poppins Bold"/>
                <a:sym typeface="Poppins Bold"/>
              </a:rPr>
              <a:t>\dir /R</a:t>
            </a:r>
          </a:p>
          <a:p>
            <a:pPr algn="l" marL="0" indent="0" lvl="0">
              <a:lnSpc>
                <a:spcPts val="5173"/>
              </a:lnSpc>
              <a:spcBef>
                <a:spcPct val="0"/>
              </a:spcBef>
            </a:pPr>
          </a:p>
          <a:p>
            <a:pPr algn="l" marL="0" indent="0" lvl="0">
              <a:lnSpc>
                <a:spcPts val="5173"/>
              </a:lnSpc>
              <a:spcBef>
                <a:spcPct val="0"/>
              </a:spcBef>
            </a:pPr>
          </a:p>
        </p:txBody>
      </p:sp>
      <p:sp>
        <p:nvSpPr>
          <p:cNvPr name="TextBox 10" id="10"/>
          <p:cNvSpPr txBox="true"/>
          <p:nvPr/>
        </p:nvSpPr>
        <p:spPr>
          <a:xfrm rot="0">
            <a:off x="634805" y="2596192"/>
            <a:ext cx="1200388"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Step3:</a:t>
            </a:r>
          </a:p>
        </p:txBody>
      </p:sp>
      <p:sp>
        <p:nvSpPr>
          <p:cNvPr name="Freeform 11" id="11"/>
          <p:cNvSpPr/>
          <p:nvPr/>
        </p:nvSpPr>
        <p:spPr>
          <a:xfrm flipH="false" flipV="false" rot="0">
            <a:off x="550348" y="7924992"/>
            <a:ext cx="16428042" cy="1366607"/>
          </a:xfrm>
          <a:custGeom>
            <a:avLst/>
            <a:gdLst/>
            <a:ahLst/>
            <a:cxnLst/>
            <a:rect r="r" b="b" t="t" l="l"/>
            <a:pathLst>
              <a:path h="1366607" w="16428042">
                <a:moveTo>
                  <a:pt x="0" y="0"/>
                </a:moveTo>
                <a:lnTo>
                  <a:pt x="16428042" y="0"/>
                </a:lnTo>
                <a:lnTo>
                  <a:pt x="16428042" y="1366607"/>
                </a:lnTo>
                <a:lnTo>
                  <a:pt x="0" y="1366607"/>
                </a:lnTo>
                <a:lnTo>
                  <a:pt x="0" y="0"/>
                </a:lnTo>
                <a:close/>
              </a:path>
            </a:pathLst>
          </a:custGeom>
          <a:blipFill>
            <a:blip r:embed="rId5"/>
            <a:stretch>
              <a:fillRect l="0" t="0" r="0" b="-9692"/>
            </a:stretch>
          </a:blipFill>
        </p:spPr>
      </p:sp>
      <p:sp>
        <p:nvSpPr>
          <p:cNvPr name="TextBox 12" id="12"/>
          <p:cNvSpPr txBox="true"/>
          <p:nvPr/>
        </p:nvSpPr>
        <p:spPr>
          <a:xfrm rot="0">
            <a:off x="1726152" y="6869088"/>
            <a:ext cx="16207953" cy="1930834"/>
          </a:xfrm>
          <a:prstGeom prst="rect">
            <a:avLst/>
          </a:prstGeom>
        </p:spPr>
        <p:txBody>
          <a:bodyPr anchor="t" rtlCol="false" tIns="0" lIns="0" bIns="0" rIns="0">
            <a:spAutoFit/>
          </a:bodyPr>
          <a:lstStyle/>
          <a:p>
            <a:pPr algn="l" marL="0" indent="0" lvl="0">
              <a:lnSpc>
                <a:spcPts val="5173"/>
              </a:lnSpc>
              <a:spcBef>
                <a:spcPct val="0"/>
              </a:spcBef>
            </a:pPr>
            <a:r>
              <a:rPr lang="en-US" sz="3043">
                <a:solidFill>
                  <a:srgbClr val="090147">
                    <a:alpha val="71765"/>
                  </a:srgbClr>
                </a:solidFill>
                <a:latin typeface="Poppins"/>
                <a:ea typeface="Poppins"/>
                <a:cs typeface="Poppins"/>
                <a:sym typeface="Poppins"/>
              </a:rPr>
              <a:t>Read</a:t>
            </a:r>
            <a:r>
              <a:rPr lang="en-US" sz="3043" strike="noStrike" u="none">
                <a:solidFill>
                  <a:srgbClr val="090147">
                    <a:alpha val="71765"/>
                  </a:srgbClr>
                </a:solidFill>
                <a:latin typeface="Poppins"/>
                <a:ea typeface="Poppins"/>
                <a:cs typeface="Poppins"/>
                <a:sym typeface="Poppins"/>
              </a:rPr>
              <a:t> the hidden stream using cmd more </a:t>
            </a:r>
            <a:r>
              <a:rPr lang="en-US" b="true" sz="3043" strike="noStrike" u="none">
                <a:solidFill>
                  <a:srgbClr val="FD696E">
                    <a:alpha val="71765"/>
                  </a:srgbClr>
                </a:solidFill>
                <a:latin typeface="Poppins Bold"/>
                <a:ea typeface="Poppins Bold"/>
                <a:cs typeface="Poppins Bold"/>
                <a:sym typeface="Poppins Bold"/>
              </a:rPr>
              <a:t>&lt; kitten.jpg:catplans.txt </a:t>
            </a:r>
          </a:p>
          <a:p>
            <a:pPr algn="l" marL="0" indent="0" lvl="0">
              <a:lnSpc>
                <a:spcPts val="5173"/>
              </a:lnSpc>
              <a:spcBef>
                <a:spcPct val="0"/>
              </a:spcBef>
            </a:pPr>
          </a:p>
          <a:p>
            <a:pPr algn="l" marL="0" indent="0" lvl="0">
              <a:lnSpc>
                <a:spcPts val="5173"/>
              </a:lnSpc>
              <a:spcBef>
                <a:spcPct val="0"/>
              </a:spcBef>
            </a:pPr>
          </a:p>
        </p:txBody>
      </p:sp>
      <p:sp>
        <p:nvSpPr>
          <p:cNvPr name="TextBox 13" id="13"/>
          <p:cNvSpPr txBox="true"/>
          <p:nvPr/>
        </p:nvSpPr>
        <p:spPr>
          <a:xfrm rot="0">
            <a:off x="353895" y="6878613"/>
            <a:ext cx="1227415"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62474" y="3424933"/>
            <a:ext cx="11909526" cy="3840822"/>
          </a:xfrm>
          <a:custGeom>
            <a:avLst/>
            <a:gdLst/>
            <a:ahLst/>
            <a:cxnLst/>
            <a:rect r="r" b="b" t="t" l="l"/>
            <a:pathLst>
              <a:path h="3840822" w="11909526">
                <a:moveTo>
                  <a:pt x="0" y="0"/>
                </a:moveTo>
                <a:lnTo>
                  <a:pt x="11909526" y="0"/>
                </a:lnTo>
                <a:lnTo>
                  <a:pt x="11909526" y="3840822"/>
                </a:lnTo>
                <a:lnTo>
                  <a:pt x="0" y="3840822"/>
                </a:lnTo>
                <a:lnTo>
                  <a:pt x="0" y="0"/>
                </a:lnTo>
                <a:close/>
              </a:path>
            </a:pathLst>
          </a:custGeom>
          <a:blipFill>
            <a:blip r:embed="rId4"/>
            <a:stretch>
              <a:fillRect l="0" t="0" r="0" b="0"/>
            </a:stretch>
          </a:blipFill>
        </p:spPr>
      </p:sp>
      <p:sp>
        <p:nvSpPr>
          <p:cNvPr name="Freeform 7" id="7"/>
          <p:cNvSpPr/>
          <p:nvPr/>
        </p:nvSpPr>
        <p:spPr>
          <a:xfrm flipH="false" flipV="false" rot="0">
            <a:off x="765032" y="8387143"/>
            <a:ext cx="14222968" cy="871157"/>
          </a:xfrm>
          <a:custGeom>
            <a:avLst/>
            <a:gdLst/>
            <a:ahLst/>
            <a:cxnLst/>
            <a:rect r="r" b="b" t="t" l="l"/>
            <a:pathLst>
              <a:path h="871157" w="14222968">
                <a:moveTo>
                  <a:pt x="0" y="0"/>
                </a:moveTo>
                <a:lnTo>
                  <a:pt x="14222968" y="0"/>
                </a:lnTo>
                <a:lnTo>
                  <a:pt x="14222968" y="871157"/>
                </a:lnTo>
                <a:lnTo>
                  <a:pt x="0" y="871157"/>
                </a:lnTo>
                <a:lnTo>
                  <a:pt x="0" y="0"/>
                </a:lnTo>
                <a:close/>
              </a:path>
            </a:pathLst>
          </a:custGeom>
          <a:blipFill>
            <a:blip r:embed="rId5"/>
            <a:stretch>
              <a:fillRect l="0" t="0" r="0" b="0"/>
            </a:stretch>
          </a:blipFill>
        </p:spPr>
      </p:sp>
      <p:sp>
        <p:nvSpPr>
          <p:cNvPr name="TextBox 8" id="8"/>
          <p:cNvSpPr txBox="true"/>
          <p:nvPr/>
        </p:nvSpPr>
        <p:spPr>
          <a:xfrm rot="0">
            <a:off x="831258" y="685040"/>
            <a:ext cx="5558314"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3: </a:t>
            </a:r>
          </a:p>
        </p:txBody>
      </p:sp>
      <p:sp>
        <p:nvSpPr>
          <p:cNvPr name="TextBox 9" id="9"/>
          <p:cNvSpPr txBox="true"/>
          <p:nvPr/>
        </p:nvSpPr>
        <p:spPr>
          <a:xfrm rot="0">
            <a:off x="6343019" y="903364"/>
            <a:ext cx="3714631"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Results</a:t>
            </a:r>
          </a:p>
        </p:txBody>
      </p:sp>
      <p:sp>
        <p:nvSpPr>
          <p:cNvPr name="TextBox 10" id="10"/>
          <p:cNvSpPr txBox="true"/>
          <p:nvPr/>
        </p:nvSpPr>
        <p:spPr>
          <a:xfrm rot="0">
            <a:off x="545932" y="2548993"/>
            <a:ext cx="1217295"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Step5:</a:t>
            </a:r>
          </a:p>
        </p:txBody>
      </p:sp>
      <p:sp>
        <p:nvSpPr>
          <p:cNvPr name="TextBox 11" id="11"/>
          <p:cNvSpPr txBox="true"/>
          <p:nvPr/>
        </p:nvSpPr>
        <p:spPr>
          <a:xfrm rot="0">
            <a:off x="1991174" y="2539468"/>
            <a:ext cx="13969382" cy="1283134"/>
          </a:xfrm>
          <a:prstGeom prst="rect">
            <a:avLst/>
          </a:prstGeom>
        </p:spPr>
        <p:txBody>
          <a:bodyPr anchor="t" rtlCol="false" tIns="0" lIns="0" bIns="0" rIns="0">
            <a:spAutoFit/>
          </a:bodyPr>
          <a:lstStyle/>
          <a:p>
            <a:pPr algn="l" marL="0" indent="0" lvl="0">
              <a:lnSpc>
                <a:spcPts val="5173"/>
              </a:lnSpc>
              <a:spcBef>
                <a:spcPct val="0"/>
              </a:spcBef>
            </a:pPr>
            <a:r>
              <a:rPr lang="en-US" sz="3043">
                <a:solidFill>
                  <a:srgbClr val="090147">
                    <a:alpha val="71765"/>
                  </a:srgbClr>
                </a:solidFill>
                <a:latin typeface="Poppins"/>
                <a:ea typeface="Poppins"/>
                <a:cs typeface="Poppins"/>
                <a:sym typeface="Poppins"/>
              </a:rPr>
              <a:t>V</a:t>
            </a:r>
            <a:r>
              <a:rPr lang="en-US" sz="3043" strike="noStrike" u="none">
                <a:solidFill>
                  <a:srgbClr val="090147">
                    <a:alpha val="71765"/>
                  </a:srgbClr>
                </a:solidFill>
                <a:latin typeface="Poppins"/>
                <a:ea typeface="Poppins"/>
                <a:cs typeface="Poppins"/>
                <a:sym typeface="Poppins"/>
              </a:rPr>
              <a:t>e</a:t>
            </a:r>
            <a:r>
              <a:rPr lang="en-US" sz="3043" strike="noStrike" u="none">
                <a:solidFill>
                  <a:srgbClr val="090147">
                    <a:alpha val="71765"/>
                  </a:srgbClr>
                </a:solidFill>
                <a:latin typeface="Poppins"/>
                <a:ea typeface="Poppins"/>
                <a:cs typeface="Poppins"/>
                <a:sym typeface="Poppins"/>
              </a:rPr>
              <a:t>rify</a:t>
            </a:r>
            <a:r>
              <a:rPr lang="en-US" sz="3043" strike="noStrike" u="none">
                <a:solidFill>
                  <a:srgbClr val="090147">
                    <a:alpha val="71765"/>
                  </a:srgbClr>
                </a:solidFill>
                <a:latin typeface="Poppins"/>
                <a:ea typeface="Poppins"/>
                <a:cs typeface="Poppins"/>
                <a:sym typeface="Poppins"/>
              </a:rPr>
              <a:t> the stream e</a:t>
            </a:r>
            <a:r>
              <a:rPr lang="en-US" sz="3043" strike="noStrike" u="none">
                <a:solidFill>
                  <a:srgbClr val="090147">
                    <a:alpha val="71765"/>
                  </a:srgbClr>
                </a:solidFill>
                <a:latin typeface="Poppins"/>
                <a:ea typeface="Poppins"/>
                <a:cs typeface="Poppins"/>
                <a:sym typeface="Poppins"/>
              </a:rPr>
              <a:t>xists</a:t>
            </a:r>
            <a:r>
              <a:rPr lang="en-US" sz="3043" strike="noStrike" u="none">
                <a:solidFill>
                  <a:srgbClr val="090147">
                    <a:alpha val="71765"/>
                  </a:srgbClr>
                </a:solidFill>
                <a:latin typeface="Poppins"/>
                <a:ea typeface="Poppins"/>
                <a:cs typeface="Poppins"/>
                <a:sym typeface="Poppins"/>
              </a:rPr>
              <a:t> u</a:t>
            </a:r>
            <a:r>
              <a:rPr lang="en-US" sz="3043" strike="noStrike" u="none">
                <a:solidFill>
                  <a:srgbClr val="090147">
                    <a:alpha val="71765"/>
                  </a:srgbClr>
                </a:solidFill>
                <a:latin typeface="Poppins"/>
                <a:ea typeface="Poppins"/>
                <a:cs typeface="Poppins"/>
                <a:sym typeface="Poppins"/>
              </a:rPr>
              <a:t>sing</a:t>
            </a:r>
            <a:r>
              <a:rPr lang="en-US" sz="3043" strike="noStrike" u="none">
                <a:solidFill>
                  <a:srgbClr val="090147">
                    <a:alpha val="71765"/>
                  </a:srgbClr>
                </a:solidFill>
                <a:latin typeface="Poppins"/>
                <a:ea typeface="Poppins"/>
                <a:cs typeface="Poppins"/>
                <a:sym typeface="Poppins"/>
              </a:rPr>
              <a:t> p</a:t>
            </a:r>
            <a:r>
              <a:rPr lang="en-US" sz="3043" strike="noStrike" u="none">
                <a:solidFill>
                  <a:srgbClr val="090147">
                    <a:alpha val="71765"/>
                  </a:srgbClr>
                </a:solidFill>
                <a:latin typeface="Poppins"/>
                <a:ea typeface="Poppins"/>
                <a:cs typeface="Poppins"/>
                <a:sym typeface="Poppins"/>
              </a:rPr>
              <a:t>ower</a:t>
            </a:r>
            <a:r>
              <a:rPr lang="en-US" sz="3043" strike="noStrike" u="none">
                <a:solidFill>
                  <a:srgbClr val="090147">
                    <a:alpha val="71765"/>
                  </a:srgbClr>
                </a:solidFill>
                <a:latin typeface="Poppins"/>
                <a:ea typeface="Poppins"/>
                <a:cs typeface="Poppins"/>
                <a:sym typeface="Poppins"/>
              </a:rPr>
              <a:t>s</a:t>
            </a:r>
            <a:r>
              <a:rPr lang="en-US" sz="3043" strike="noStrike" u="none">
                <a:solidFill>
                  <a:srgbClr val="090147">
                    <a:alpha val="71765"/>
                  </a:srgbClr>
                </a:solidFill>
                <a:latin typeface="Poppins"/>
                <a:ea typeface="Poppins"/>
                <a:cs typeface="Poppins"/>
                <a:sym typeface="Poppins"/>
              </a:rPr>
              <a:t>hell</a:t>
            </a:r>
            <a:r>
              <a:rPr lang="en-US" sz="3043" strike="noStrike" u="none">
                <a:solidFill>
                  <a:srgbClr val="090147">
                    <a:alpha val="71765"/>
                  </a:srgbClr>
                </a:solidFill>
                <a:latin typeface="Poppins"/>
                <a:ea typeface="Poppins"/>
                <a:cs typeface="Poppins"/>
                <a:sym typeface="Poppins"/>
              </a:rPr>
              <a:t> </a:t>
            </a:r>
            <a:r>
              <a:rPr lang="en-US" sz="3043" strike="noStrike" u="none">
                <a:solidFill>
                  <a:srgbClr val="FD696E">
                    <a:alpha val="71765"/>
                  </a:srgbClr>
                </a:solidFill>
                <a:latin typeface="Poppins"/>
                <a:ea typeface="Poppins"/>
                <a:cs typeface="Poppins"/>
                <a:sym typeface="Poppins"/>
              </a:rPr>
              <a:t>G</a:t>
            </a:r>
            <a:r>
              <a:rPr lang="en-US" sz="3043" strike="noStrike" u="none">
                <a:solidFill>
                  <a:srgbClr val="FD696E">
                    <a:alpha val="71765"/>
                  </a:srgbClr>
                </a:solidFill>
                <a:latin typeface="Poppins"/>
                <a:ea typeface="Poppins"/>
                <a:cs typeface="Poppins"/>
                <a:sym typeface="Poppins"/>
              </a:rPr>
              <a:t>et</a:t>
            </a:r>
            <a:r>
              <a:rPr lang="en-US" sz="3043" strike="noStrike" u="none">
                <a:solidFill>
                  <a:srgbClr val="FD696E">
                    <a:alpha val="71765"/>
                  </a:srgbClr>
                </a:solidFill>
                <a:latin typeface="Poppins"/>
                <a:ea typeface="Poppins"/>
                <a:cs typeface="Poppins"/>
                <a:sym typeface="Poppins"/>
              </a:rPr>
              <a:t>-Ite</a:t>
            </a:r>
            <a:r>
              <a:rPr lang="en-US" sz="3043" strike="noStrike" u="none">
                <a:solidFill>
                  <a:srgbClr val="FD696E">
                    <a:alpha val="71765"/>
                  </a:srgbClr>
                </a:solidFill>
                <a:latin typeface="Poppins"/>
                <a:ea typeface="Poppins"/>
                <a:cs typeface="Poppins"/>
                <a:sym typeface="Poppins"/>
              </a:rPr>
              <a:t>m </a:t>
            </a:r>
            <a:r>
              <a:rPr lang="en-US" sz="3043" strike="noStrike" u="none">
                <a:solidFill>
                  <a:srgbClr val="FD696E">
                    <a:alpha val="71765"/>
                  </a:srgbClr>
                </a:solidFill>
                <a:latin typeface="Poppins"/>
                <a:ea typeface="Poppins"/>
                <a:cs typeface="Poppins"/>
                <a:sym typeface="Poppins"/>
              </a:rPr>
              <a:t>kitten.jpg -Stream * </a:t>
            </a:r>
          </a:p>
          <a:p>
            <a:pPr algn="l" marL="0" indent="0" lvl="0">
              <a:lnSpc>
                <a:spcPts val="5173"/>
              </a:lnSpc>
              <a:spcBef>
                <a:spcPct val="0"/>
              </a:spcBef>
            </a:pPr>
          </a:p>
        </p:txBody>
      </p:sp>
      <p:sp>
        <p:nvSpPr>
          <p:cNvPr name="TextBox 12" id="12"/>
          <p:cNvSpPr txBox="true"/>
          <p:nvPr/>
        </p:nvSpPr>
        <p:spPr>
          <a:xfrm rot="0">
            <a:off x="366547" y="7507632"/>
            <a:ext cx="17257730"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Result : </a:t>
            </a:r>
            <a:r>
              <a:rPr lang="en-US" sz="2949" strike="noStrike" u="none">
                <a:solidFill>
                  <a:srgbClr val="FD696E">
                    <a:alpha val="71765"/>
                  </a:srgbClr>
                </a:solidFill>
                <a:latin typeface="Poppins"/>
                <a:ea typeface="Poppins"/>
                <a:cs typeface="Poppins"/>
                <a:sym typeface="Poppins"/>
              </a:rPr>
              <a:t>dir /R </a:t>
            </a:r>
            <a:r>
              <a:rPr lang="en-US" sz="2949" strike="noStrike" u="none">
                <a:solidFill>
                  <a:srgbClr val="090147">
                    <a:alpha val="71765"/>
                  </a:srgbClr>
                </a:solidFill>
                <a:latin typeface="Poppins"/>
                <a:ea typeface="Poppins"/>
                <a:cs typeface="Poppins"/>
                <a:sym typeface="Poppins"/>
              </a:rPr>
              <a:t>to find the stream and more </a:t>
            </a:r>
            <a:r>
              <a:rPr lang="en-US" sz="2949" strike="noStrike" u="none">
                <a:solidFill>
                  <a:srgbClr val="FD696E">
                    <a:alpha val="71765"/>
                  </a:srgbClr>
                </a:solidFill>
                <a:latin typeface="Poppins"/>
                <a:ea typeface="Poppins"/>
                <a:cs typeface="Poppins"/>
                <a:sym typeface="Poppins"/>
              </a:rPr>
              <a:t>&lt; kitten.jpg:catplans.txt</a:t>
            </a:r>
            <a:r>
              <a:rPr lang="en-US" sz="2949" strike="noStrike" u="none">
                <a:solidFill>
                  <a:srgbClr val="090147">
                    <a:alpha val="71765"/>
                  </a:srgbClr>
                </a:solidFill>
                <a:latin typeface="Poppins"/>
                <a:ea typeface="Poppins"/>
                <a:cs typeface="Poppins"/>
                <a:sym typeface="Poppins"/>
              </a:rPr>
              <a:t> to read it</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25788" y="-135230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true" flipV="false" rot="0">
            <a:off x="317262" y="-537664"/>
            <a:ext cx="3674312" cy="2438407"/>
          </a:xfrm>
          <a:custGeom>
            <a:avLst/>
            <a:gdLst/>
            <a:ahLst/>
            <a:cxnLst/>
            <a:rect r="r" b="b" t="t" l="l"/>
            <a:pathLst>
              <a:path h="2438407" w="3674312">
                <a:moveTo>
                  <a:pt x="3674312" y="0"/>
                </a:moveTo>
                <a:lnTo>
                  <a:pt x="0" y="0"/>
                </a:lnTo>
                <a:lnTo>
                  <a:pt x="0" y="2438407"/>
                </a:lnTo>
                <a:lnTo>
                  <a:pt x="3674312" y="2438407"/>
                </a:lnTo>
                <a:lnTo>
                  <a:pt x="3674312"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73218" y="3752850"/>
            <a:ext cx="3697695" cy="3397829"/>
            <a:chOff x="0" y="0"/>
            <a:chExt cx="973879" cy="894901"/>
          </a:xfrm>
        </p:grpSpPr>
        <p:sp>
          <p:nvSpPr>
            <p:cNvPr name="Freeform 11" id="11"/>
            <p:cNvSpPr/>
            <p:nvPr/>
          </p:nvSpPr>
          <p:spPr>
            <a:xfrm flipH="false" flipV="false" rot="0">
              <a:off x="0" y="0"/>
              <a:ext cx="973879" cy="894901"/>
            </a:xfrm>
            <a:custGeom>
              <a:avLst/>
              <a:gdLst/>
              <a:ahLst/>
              <a:cxnLst/>
              <a:rect r="r" b="b" t="t" l="l"/>
              <a:pathLst>
                <a:path h="894901" w="973879">
                  <a:moveTo>
                    <a:pt x="973879" y="447451"/>
                  </a:moveTo>
                  <a:lnTo>
                    <a:pt x="567479" y="0"/>
                  </a:lnTo>
                  <a:lnTo>
                    <a:pt x="567479" y="203200"/>
                  </a:lnTo>
                  <a:lnTo>
                    <a:pt x="0" y="203200"/>
                  </a:lnTo>
                  <a:lnTo>
                    <a:pt x="0" y="691701"/>
                  </a:lnTo>
                  <a:lnTo>
                    <a:pt x="567479" y="691701"/>
                  </a:lnTo>
                  <a:lnTo>
                    <a:pt x="567479" y="894901"/>
                  </a:lnTo>
                  <a:lnTo>
                    <a:pt x="973879" y="447451"/>
                  </a:lnTo>
                  <a:close/>
                </a:path>
              </a:pathLst>
            </a:custGeom>
            <a:solidFill>
              <a:srgbClr val="FD696E"/>
            </a:solidFill>
          </p:spPr>
        </p:sp>
        <p:sp>
          <p:nvSpPr>
            <p:cNvPr name="TextBox 12" id="12"/>
            <p:cNvSpPr txBox="true"/>
            <p:nvPr/>
          </p:nvSpPr>
          <p:spPr>
            <a:xfrm>
              <a:off x="0" y="146050"/>
              <a:ext cx="872279" cy="545651"/>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11972866" y="4059826"/>
            <a:ext cx="5947718" cy="3148367"/>
          </a:xfrm>
          <a:prstGeom prst="rect">
            <a:avLst/>
          </a:prstGeom>
        </p:spPr>
        <p:txBody>
          <a:bodyPr anchor="t" rtlCol="false" tIns="0" lIns="0" bIns="0" rIns="0">
            <a:spAutoFit/>
          </a:bodyPr>
          <a:lstStyle/>
          <a:p>
            <a:pPr algn="l" marL="544930" indent="-272465" lvl="1">
              <a:lnSpc>
                <a:spcPts val="3533"/>
              </a:lnSpc>
              <a:buFont typeface="Arial"/>
              <a:buChar char="•"/>
            </a:pPr>
            <a:r>
              <a:rPr lang="en-US" b="true" sz="2523">
                <a:solidFill>
                  <a:srgbClr val="FD696E"/>
                </a:solidFill>
                <a:latin typeface="Poppins Bold"/>
                <a:ea typeface="Poppins Bold"/>
                <a:cs typeface="Poppins Bold"/>
                <a:sym typeface="Poppins Bold"/>
              </a:rPr>
              <a:t>Found hidden</a:t>
            </a:r>
            <a:r>
              <a:rPr lang="en-US" sz="2523">
                <a:solidFill>
                  <a:srgbClr val="000000"/>
                </a:solidFill>
                <a:latin typeface="Poppins"/>
                <a:ea typeface="Poppins"/>
                <a:cs typeface="Poppins"/>
                <a:sym typeface="Poppins"/>
              </a:rPr>
              <a:t> </a:t>
            </a:r>
            <a:r>
              <a:rPr lang="en-US" sz="2523">
                <a:solidFill>
                  <a:srgbClr val="211D7B"/>
                </a:solidFill>
                <a:latin typeface="Poppins"/>
                <a:ea typeface="Poppins"/>
                <a:cs typeface="Poppins"/>
                <a:sym typeface="Poppins"/>
              </a:rPr>
              <a:t>stream using dir /R</a:t>
            </a:r>
          </a:p>
          <a:p>
            <a:pPr algn="l" marL="544930" indent="-272465" lvl="1">
              <a:lnSpc>
                <a:spcPts val="3533"/>
              </a:lnSpc>
              <a:buFont typeface="Arial"/>
              <a:buChar char="•"/>
            </a:pPr>
            <a:r>
              <a:rPr lang="en-US" b="true" sz="2523">
                <a:solidFill>
                  <a:srgbClr val="FD696E"/>
                </a:solidFill>
                <a:latin typeface="Poppins Bold"/>
                <a:ea typeface="Poppins Bold"/>
                <a:cs typeface="Poppins Bold"/>
                <a:sym typeface="Poppins Bold"/>
              </a:rPr>
              <a:t>Stream name: </a:t>
            </a:r>
            <a:r>
              <a:rPr lang="en-US" sz="2523">
                <a:solidFill>
                  <a:srgbClr val="000000"/>
                </a:solidFill>
                <a:latin typeface="Poppins"/>
                <a:ea typeface="Poppins"/>
                <a:cs typeface="Poppins"/>
                <a:sym typeface="Poppins"/>
              </a:rPr>
              <a:t>:</a:t>
            </a:r>
            <a:r>
              <a:rPr lang="en-US" sz="2523">
                <a:solidFill>
                  <a:srgbClr val="211D7B"/>
                </a:solidFill>
                <a:latin typeface="Poppins"/>
                <a:ea typeface="Poppins"/>
                <a:cs typeface="Poppins"/>
                <a:sym typeface="Poppins"/>
              </a:rPr>
              <a:t>catplans.txt attached to kitten.jpg</a:t>
            </a:r>
          </a:p>
          <a:p>
            <a:pPr algn="l" marL="544930" indent="-272465" lvl="1">
              <a:lnSpc>
                <a:spcPts val="3533"/>
              </a:lnSpc>
              <a:buFont typeface="Arial"/>
              <a:buChar char="•"/>
            </a:pPr>
            <a:r>
              <a:rPr lang="en-US" sz="2523">
                <a:solidFill>
                  <a:srgbClr val="000000"/>
                </a:solidFill>
                <a:latin typeface="Poppins"/>
                <a:ea typeface="Poppins"/>
                <a:cs typeface="Poppins"/>
                <a:sym typeface="Poppins"/>
              </a:rPr>
              <a:t> </a:t>
            </a:r>
            <a:r>
              <a:rPr lang="en-US" b="true" sz="2523">
                <a:solidFill>
                  <a:srgbClr val="FD696E"/>
                </a:solidFill>
                <a:latin typeface="Poppins Bold"/>
                <a:ea typeface="Poppins Bold"/>
                <a:cs typeface="Poppins Bold"/>
                <a:sym typeface="Poppins Bold"/>
              </a:rPr>
              <a:t>Extraction: </a:t>
            </a:r>
            <a:r>
              <a:rPr lang="en-US" sz="2523">
                <a:solidFill>
                  <a:srgbClr val="211D7B"/>
                </a:solidFill>
                <a:latin typeface="Poppins"/>
                <a:ea typeface="Poppins"/>
                <a:cs typeface="Poppins"/>
                <a:sym typeface="Poppins"/>
              </a:rPr>
              <a:t>more &lt; kitten.jpg:catplans.txt</a:t>
            </a:r>
          </a:p>
          <a:p>
            <a:pPr algn="l" marL="544930" indent="-272465" lvl="1">
              <a:lnSpc>
                <a:spcPts val="3533"/>
              </a:lnSpc>
              <a:buFont typeface="Arial"/>
              <a:buChar char="•"/>
            </a:pPr>
            <a:r>
              <a:rPr lang="en-US" sz="2523">
                <a:solidFill>
                  <a:srgbClr val="FD696E"/>
                </a:solidFill>
                <a:latin typeface="Poppins"/>
                <a:ea typeface="Poppins"/>
                <a:cs typeface="Poppins"/>
                <a:sym typeface="Poppins"/>
              </a:rPr>
              <a:t> </a:t>
            </a:r>
            <a:r>
              <a:rPr lang="en-US" b="true" sz="2523">
                <a:solidFill>
                  <a:srgbClr val="FD696E"/>
                </a:solidFill>
                <a:latin typeface="Poppins Bold"/>
                <a:ea typeface="Poppins Bold"/>
                <a:cs typeface="Poppins Bold"/>
                <a:sym typeface="Poppins Bold"/>
              </a:rPr>
              <a:t>Clue:</a:t>
            </a:r>
            <a:r>
              <a:rPr lang="en-US" b="true" sz="2523">
                <a:solidFill>
                  <a:srgbClr val="000000"/>
                </a:solidFill>
                <a:latin typeface="Poppins Bold"/>
                <a:ea typeface="Poppins Bold"/>
                <a:cs typeface="Poppins Bold"/>
                <a:sym typeface="Poppins Bold"/>
              </a:rPr>
              <a:t> </a:t>
            </a:r>
            <a:r>
              <a:rPr lang="en-US" sz="2523">
                <a:solidFill>
                  <a:srgbClr val="211D7B"/>
                </a:solidFill>
                <a:latin typeface="Poppins"/>
                <a:ea typeface="Poppins"/>
                <a:cs typeface="Poppins"/>
                <a:sym typeface="Poppins"/>
              </a:rPr>
              <a:t>Next puzzle involves timestamps</a:t>
            </a:r>
          </a:p>
        </p:txBody>
      </p:sp>
      <p:grpSp>
        <p:nvGrpSpPr>
          <p:cNvPr name="Group 14" id="14"/>
          <p:cNvGrpSpPr/>
          <p:nvPr/>
        </p:nvGrpSpPr>
        <p:grpSpPr>
          <a:xfrm rot="0">
            <a:off x="8112704" y="3752850"/>
            <a:ext cx="3860163" cy="3397829"/>
            <a:chOff x="0" y="0"/>
            <a:chExt cx="1016668" cy="894901"/>
          </a:xfrm>
        </p:grpSpPr>
        <p:sp>
          <p:nvSpPr>
            <p:cNvPr name="Freeform 15" id="15"/>
            <p:cNvSpPr/>
            <p:nvPr/>
          </p:nvSpPr>
          <p:spPr>
            <a:xfrm flipH="false" flipV="false" rot="0">
              <a:off x="0" y="0"/>
              <a:ext cx="1016668" cy="894901"/>
            </a:xfrm>
            <a:custGeom>
              <a:avLst/>
              <a:gdLst/>
              <a:ahLst/>
              <a:cxnLst/>
              <a:rect r="r" b="b" t="t" l="l"/>
              <a:pathLst>
                <a:path h="894901" w="1016668">
                  <a:moveTo>
                    <a:pt x="1016668" y="447451"/>
                  </a:moveTo>
                  <a:lnTo>
                    <a:pt x="610268" y="0"/>
                  </a:lnTo>
                  <a:lnTo>
                    <a:pt x="610268" y="203200"/>
                  </a:lnTo>
                  <a:lnTo>
                    <a:pt x="0" y="203200"/>
                  </a:lnTo>
                  <a:lnTo>
                    <a:pt x="0" y="691701"/>
                  </a:lnTo>
                  <a:lnTo>
                    <a:pt x="610268" y="691701"/>
                  </a:lnTo>
                  <a:lnTo>
                    <a:pt x="610268" y="894901"/>
                  </a:lnTo>
                  <a:lnTo>
                    <a:pt x="1016668" y="447451"/>
                  </a:lnTo>
                  <a:close/>
                </a:path>
              </a:pathLst>
            </a:custGeom>
            <a:solidFill>
              <a:srgbClr val="06C892"/>
            </a:solidFill>
          </p:spPr>
        </p:sp>
        <p:sp>
          <p:nvSpPr>
            <p:cNvPr name="TextBox 16" id="16"/>
            <p:cNvSpPr txBox="true"/>
            <p:nvPr/>
          </p:nvSpPr>
          <p:spPr>
            <a:xfrm>
              <a:off x="0" y="146050"/>
              <a:ext cx="915068" cy="545651"/>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4052067" y="3752850"/>
            <a:ext cx="3793937" cy="3397829"/>
            <a:chOff x="0" y="0"/>
            <a:chExt cx="999226" cy="894901"/>
          </a:xfrm>
        </p:grpSpPr>
        <p:sp>
          <p:nvSpPr>
            <p:cNvPr name="Freeform 18" id="18"/>
            <p:cNvSpPr/>
            <p:nvPr/>
          </p:nvSpPr>
          <p:spPr>
            <a:xfrm flipH="false" flipV="false" rot="0">
              <a:off x="0" y="0"/>
              <a:ext cx="999226" cy="894901"/>
            </a:xfrm>
            <a:custGeom>
              <a:avLst/>
              <a:gdLst/>
              <a:ahLst/>
              <a:cxnLst/>
              <a:rect r="r" b="b" t="t" l="l"/>
              <a:pathLst>
                <a:path h="894901" w="999226">
                  <a:moveTo>
                    <a:pt x="999226" y="447451"/>
                  </a:moveTo>
                  <a:lnTo>
                    <a:pt x="592826" y="0"/>
                  </a:lnTo>
                  <a:lnTo>
                    <a:pt x="592826" y="203200"/>
                  </a:lnTo>
                  <a:lnTo>
                    <a:pt x="0" y="203200"/>
                  </a:lnTo>
                  <a:lnTo>
                    <a:pt x="0" y="691701"/>
                  </a:lnTo>
                  <a:lnTo>
                    <a:pt x="592826" y="691701"/>
                  </a:lnTo>
                  <a:lnTo>
                    <a:pt x="592826" y="894901"/>
                  </a:lnTo>
                  <a:lnTo>
                    <a:pt x="999226" y="447451"/>
                  </a:lnTo>
                  <a:close/>
                </a:path>
              </a:pathLst>
            </a:custGeom>
            <a:solidFill>
              <a:srgbClr val="5A7AE0"/>
            </a:solidFill>
          </p:spPr>
        </p:sp>
        <p:sp>
          <p:nvSpPr>
            <p:cNvPr name="TextBox 19" id="19"/>
            <p:cNvSpPr txBox="true"/>
            <p:nvPr/>
          </p:nvSpPr>
          <p:spPr>
            <a:xfrm>
              <a:off x="0" y="146050"/>
              <a:ext cx="897626" cy="545651"/>
            </a:xfrm>
            <a:prstGeom prst="rect">
              <a:avLst/>
            </a:prstGeom>
          </p:spPr>
          <p:txBody>
            <a:bodyPr anchor="ctr" rtlCol="false" tIns="50800" lIns="50800" bIns="50800" rIns="50800"/>
            <a:lstStyle/>
            <a:p>
              <a:pPr algn="ctr">
                <a:lnSpc>
                  <a:spcPts val="2799"/>
                </a:lnSpc>
              </a:pPr>
            </a:p>
          </p:txBody>
        </p:sp>
      </p:grpSp>
      <p:sp>
        <p:nvSpPr>
          <p:cNvPr name="TextBox 20" id="20"/>
          <p:cNvSpPr txBox="true"/>
          <p:nvPr/>
        </p:nvSpPr>
        <p:spPr>
          <a:xfrm rot="0">
            <a:off x="-62049" y="5023774"/>
            <a:ext cx="3844721" cy="798830"/>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Poppins Bold"/>
                <a:ea typeface="Poppins Bold"/>
                <a:cs typeface="Poppins Bold"/>
                <a:sym typeface="Poppins Bold"/>
              </a:rPr>
              <a:t>Evidence: </a:t>
            </a:r>
            <a:r>
              <a:rPr lang="en-US" sz="2299">
                <a:solidFill>
                  <a:srgbClr val="000000"/>
                </a:solidFill>
                <a:latin typeface="Poppins"/>
                <a:ea typeface="Poppins"/>
                <a:cs typeface="Poppins"/>
                <a:sym typeface="Poppins"/>
              </a:rPr>
              <a:t>A normal-looking NTFS file</a:t>
            </a:r>
          </a:p>
        </p:txBody>
      </p:sp>
      <p:sp>
        <p:nvSpPr>
          <p:cNvPr name="TextBox 21" id="21"/>
          <p:cNvSpPr txBox="true"/>
          <p:nvPr/>
        </p:nvSpPr>
        <p:spPr>
          <a:xfrm rot="0">
            <a:off x="3991574" y="5086350"/>
            <a:ext cx="3680876" cy="798830"/>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Poppins Bold"/>
                <a:ea typeface="Poppins Bold"/>
                <a:cs typeface="Poppins Bold"/>
                <a:sym typeface="Poppins Bold"/>
              </a:rPr>
              <a:t> Technique: </a:t>
            </a:r>
            <a:r>
              <a:rPr lang="en-US" sz="2299">
                <a:solidFill>
                  <a:srgbClr val="000000"/>
                </a:solidFill>
                <a:latin typeface="Poppins"/>
                <a:ea typeface="Poppins"/>
                <a:cs typeface="Poppins"/>
                <a:sym typeface="Poppins"/>
              </a:rPr>
              <a:t>Alternate Data Streams</a:t>
            </a:r>
          </a:p>
        </p:txBody>
      </p:sp>
      <p:sp>
        <p:nvSpPr>
          <p:cNvPr name="TextBox 22" id="22"/>
          <p:cNvSpPr txBox="true"/>
          <p:nvPr/>
        </p:nvSpPr>
        <p:spPr>
          <a:xfrm rot="0">
            <a:off x="8309274" y="5155219"/>
            <a:ext cx="2222532" cy="5168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Poppins Bold"/>
                <a:ea typeface="Poppins Bold"/>
                <a:cs typeface="Poppins Bold"/>
                <a:sym typeface="Poppins Bold"/>
              </a:rPr>
              <a:t> Action:</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0" y="3227878"/>
            <a:ext cx="18184008" cy="5831744"/>
          </a:xfrm>
          <a:prstGeom prst="rect">
            <a:avLst/>
          </a:prstGeom>
        </p:spPr>
        <p:txBody>
          <a:bodyPr anchor="t" rtlCol="false" tIns="0" lIns="0" bIns="0" rIns="0">
            <a:spAutoFit/>
          </a:bodyPr>
          <a:lstStyle/>
          <a:p>
            <a:pPr algn="ctr">
              <a:lnSpc>
                <a:spcPts val="10373"/>
              </a:lnSpc>
            </a:pPr>
            <a:r>
              <a:rPr lang="en-US" b="true" sz="10805" spc="-551">
                <a:solidFill>
                  <a:srgbClr val="FFFFFF"/>
                </a:solidFill>
                <a:latin typeface="Poppins Bold"/>
                <a:ea typeface="Poppins Bold"/>
                <a:cs typeface="Poppins Bold"/>
                <a:sym typeface="Poppins Bold"/>
              </a:rPr>
              <a:t>Module 5</a:t>
            </a:r>
          </a:p>
          <a:p>
            <a:pPr algn="ctr">
              <a:lnSpc>
                <a:spcPts val="10661"/>
              </a:lnSpc>
            </a:pPr>
            <a:r>
              <a:rPr lang="en-US" b="true" sz="11105" spc="-566">
                <a:solidFill>
                  <a:srgbClr val="FD696E"/>
                </a:solidFill>
                <a:latin typeface="Poppins Bold"/>
                <a:ea typeface="Poppins Bold"/>
                <a:cs typeface="Poppins Bold"/>
                <a:sym typeface="Poppins Bold"/>
              </a:rPr>
              <a:t>The Time Deception (Metadata)</a:t>
            </a:r>
          </a:p>
          <a:p>
            <a:pPr algn="ctr">
              <a:lnSpc>
                <a:spcPts val="12580"/>
              </a:lnSpc>
            </a:pP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07790" y="3886456"/>
            <a:ext cx="15011666" cy="4222031"/>
          </a:xfrm>
          <a:custGeom>
            <a:avLst/>
            <a:gdLst/>
            <a:ahLst/>
            <a:cxnLst/>
            <a:rect r="r" b="b" t="t" l="l"/>
            <a:pathLst>
              <a:path h="4222031" w="15011666">
                <a:moveTo>
                  <a:pt x="0" y="0"/>
                </a:moveTo>
                <a:lnTo>
                  <a:pt x="15011666" y="0"/>
                </a:lnTo>
                <a:lnTo>
                  <a:pt x="15011666" y="4222032"/>
                </a:lnTo>
                <a:lnTo>
                  <a:pt x="0" y="4222032"/>
                </a:lnTo>
                <a:lnTo>
                  <a:pt x="0" y="0"/>
                </a:lnTo>
                <a:close/>
              </a:path>
            </a:pathLst>
          </a:custGeom>
          <a:blipFill>
            <a:blip r:embed="rId4"/>
            <a:stretch>
              <a:fillRect l="0" t="0" r="0" b="0"/>
            </a:stretch>
          </a:blipFill>
        </p:spPr>
      </p:sp>
      <p:sp>
        <p:nvSpPr>
          <p:cNvPr name="TextBox 7" id="7"/>
          <p:cNvSpPr txBox="true"/>
          <p:nvPr/>
        </p:nvSpPr>
        <p:spPr>
          <a:xfrm rot="0">
            <a:off x="831258" y="949943"/>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8" id="8"/>
          <p:cNvSpPr txBox="true"/>
          <p:nvPr/>
        </p:nvSpPr>
        <p:spPr>
          <a:xfrm rot="0">
            <a:off x="6076080" y="1168268"/>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9" id="9"/>
          <p:cNvSpPr txBox="true"/>
          <p:nvPr/>
        </p:nvSpPr>
        <p:spPr>
          <a:xfrm rot="0">
            <a:off x="831258" y="2846764"/>
            <a:ext cx="1114663"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Step1:</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787391" y="3187845"/>
            <a:ext cx="9124902" cy="6626960"/>
          </a:xfrm>
          <a:custGeom>
            <a:avLst/>
            <a:gdLst/>
            <a:ahLst/>
            <a:cxnLst/>
            <a:rect r="r" b="b" t="t" l="l"/>
            <a:pathLst>
              <a:path h="6626960" w="9124902">
                <a:moveTo>
                  <a:pt x="0" y="0"/>
                </a:moveTo>
                <a:lnTo>
                  <a:pt x="9124901" y="0"/>
                </a:lnTo>
                <a:lnTo>
                  <a:pt x="9124901" y="6626960"/>
                </a:lnTo>
                <a:lnTo>
                  <a:pt x="0" y="6626960"/>
                </a:lnTo>
                <a:lnTo>
                  <a:pt x="0" y="0"/>
                </a:lnTo>
                <a:close/>
              </a:path>
            </a:pathLst>
          </a:custGeom>
          <a:blipFill>
            <a:blip r:embed="rId4"/>
            <a:stretch>
              <a:fillRect l="0" t="0" r="0" b="0"/>
            </a:stretch>
          </a:blipFill>
        </p:spPr>
      </p:sp>
      <p:sp>
        <p:nvSpPr>
          <p:cNvPr name="TextBox 7" id="7"/>
          <p:cNvSpPr txBox="true"/>
          <p:nvPr/>
        </p:nvSpPr>
        <p:spPr>
          <a:xfrm rot="0">
            <a:off x="831258" y="685040"/>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8" id="8"/>
          <p:cNvSpPr txBox="true"/>
          <p:nvPr/>
        </p:nvSpPr>
        <p:spPr>
          <a:xfrm rot="0">
            <a:off x="6076080" y="903364"/>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9" id="9"/>
          <p:cNvSpPr txBox="true"/>
          <p:nvPr/>
        </p:nvSpPr>
        <p:spPr>
          <a:xfrm rot="0">
            <a:off x="707790" y="2296167"/>
            <a:ext cx="1187648"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Step2:</a:t>
            </a:r>
          </a:p>
        </p:txBody>
      </p:sp>
      <p:sp>
        <p:nvSpPr>
          <p:cNvPr name="TextBox 10" id="10"/>
          <p:cNvSpPr txBox="true"/>
          <p:nvPr/>
        </p:nvSpPr>
        <p:spPr>
          <a:xfrm rot="0">
            <a:off x="2062532" y="2273544"/>
            <a:ext cx="9124902" cy="635434"/>
          </a:xfrm>
          <a:prstGeom prst="rect">
            <a:avLst/>
          </a:prstGeom>
        </p:spPr>
        <p:txBody>
          <a:bodyPr anchor="t" rtlCol="false" tIns="0" lIns="0" bIns="0" rIns="0">
            <a:spAutoFit/>
          </a:bodyPr>
          <a:lstStyle/>
          <a:p>
            <a:pPr algn="l" marL="0" indent="0" lvl="0">
              <a:lnSpc>
                <a:spcPts val="5173"/>
              </a:lnSpc>
              <a:spcBef>
                <a:spcPct val="0"/>
              </a:spcBef>
            </a:pPr>
            <a:r>
              <a:rPr lang="en-US" sz="3043" strike="noStrike" u="none">
                <a:solidFill>
                  <a:srgbClr val="090147">
                    <a:alpha val="71765"/>
                  </a:srgbClr>
                </a:solidFill>
                <a:latin typeface="Poppins"/>
                <a:ea typeface="Poppins"/>
                <a:cs typeface="Poppins"/>
                <a:sym typeface="Poppins"/>
              </a:rPr>
              <a:t>check the image metadata before changing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05869" y="2853321"/>
            <a:ext cx="13876262" cy="4230754"/>
          </a:xfrm>
          <a:prstGeom prst="rect">
            <a:avLst/>
          </a:prstGeom>
        </p:spPr>
        <p:txBody>
          <a:bodyPr anchor="t" rtlCol="false" tIns="0" lIns="0" bIns="0" rIns="0">
            <a:spAutoFit/>
          </a:bodyPr>
          <a:lstStyle/>
          <a:p>
            <a:pPr algn="ctr">
              <a:lnSpc>
                <a:spcPts val="15652"/>
              </a:lnSpc>
            </a:pPr>
            <a:r>
              <a:rPr lang="en-US" b="true" sz="16304" spc="-831">
                <a:solidFill>
                  <a:srgbClr val="FFFFFF"/>
                </a:solidFill>
                <a:latin typeface="Poppins Bold"/>
                <a:ea typeface="Poppins Bold"/>
                <a:cs typeface="Poppins Bold"/>
                <a:sym typeface="Poppins Bold"/>
              </a:rPr>
              <a:t>Tools and Methodology</a:t>
            </a:r>
            <a:r>
              <a:rPr lang="en-US" b="true" sz="16304" spc="-831">
                <a:solidFill>
                  <a:srgbClr val="FFFFFF"/>
                </a:solidFill>
                <a:latin typeface="Poppins Bold"/>
                <a:ea typeface="Poppins Bold"/>
                <a:cs typeface="Poppins Bold"/>
                <a:sym typeface="Poppins Bold"/>
              </a:rPr>
              <a:t>​</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22289" y="4073903"/>
            <a:ext cx="13443422" cy="3999418"/>
          </a:xfrm>
          <a:custGeom>
            <a:avLst/>
            <a:gdLst/>
            <a:ahLst/>
            <a:cxnLst/>
            <a:rect r="r" b="b" t="t" l="l"/>
            <a:pathLst>
              <a:path h="3999418" w="13443422">
                <a:moveTo>
                  <a:pt x="0" y="0"/>
                </a:moveTo>
                <a:lnTo>
                  <a:pt x="13443422" y="0"/>
                </a:lnTo>
                <a:lnTo>
                  <a:pt x="13443422" y="3999418"/>
                </a:lnTo>
                <a:lnTo>
                  <a:pt x="0" y="3999418"/>
                </a:lnTo>
                <a:lnTo>
                  <a:pt x="0" y="0"/>
                </a:lnTo>
                <a:close/>
              </a:path>
            </a:pathLst>
          </a:custGeom>
          <a:blipFill>
            <a:blip r:embed="rId4"/>
            <a:stretch>
              <a:fillRect l="0" t="0" r="0" b="0"/>
            </a:stretch>
          </a:blipFill>
        </p:spPr>
      </p:sp>
      <p:sp>
        <p:nvSpPr>
          <p:cNvPr name="TextBox 7" id="7"/>
          <p:cNvSpPr txBox="true"/>
          <p:nvPr/>
        </p:nvSpPr>
        <p:spPr>
          <a:xfrm rot="0">
            <a:off x="831258" y="685040"/>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8" id="8"/>
          <p:cNvSpPr txBox="true"/>
          <p:nvPr/>
        </p:nvSpPr>
        <p:spPr>
          <a:xfrm rot="0">
            <a:off x="6076080" y="903364"/>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9" id="9"/>
          <p:cNvSpPr txBox="true"/>
          <p:nvPr/>
        </p:nvSpPr>
        <p:spPr>
          <a:xfrm rot="0">
            <a:off x="707790" y="2296167"/>
            <a:ext cx="1200388"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Step3:</a:t>
            </a:r>
          </a:p>
        </p:txBody>
      </p:sp>
      <p:sp>
        <p:nvSpPr>
          <p:cNvPr name="TextBox 10" id="10"/>
          <p:cNvSpPr txBox="true"/>
          <p:nvPr/>
        </p:nvSpPr>
        <p:spPr>
          <a:xfrm rot="0">
            <a:off x="2062532" y="2264019"/>
            <a:ext cx="16325181" cy="2076884"/>
          </a:xfrm>
          <a:prstGeom prst="rect">
            <a:avLst/>
          </a:prstGeom>
        </p:spPr>
        <p:txBody>
          <a:bodyPr anchor="t" rtlCol="false" tIns="0" lIns="0" bIns="0" rIns="0">
            <a:spAutoFit/>
          </a:bodyPr>
          <a:lstStyle/>
          <a:p>
            <a:pPr algn="l" marL="0" indent="0" lvl="0">
              <a:lnSpc>
                <a:spcPts val="5343"/>
              </a:lnSpc>
              <a:spcBef>
                <a:spcPct val="0"/>
              </a:spcBef>
            </a:pPr>
            <a:r>
              <a:rPr lang="en-US" sz="3143">
                <a:solidFill>
                  <a:srgbClr val="FD696E">
                    <a:alpha val="71765"/>
                  </a:srgbClr>
                </a:solidFill>
                <a:latin typeface="Poppins"/>
                <a:ea typeface="Poppins"/>
                <a:cs typeface="Poppins"/>
                <a:sym typeface="Poppins"/>
              </a:rPr>
              <a:t>tou</a:t>
            </a:r>
            <a:r>
              <a:rPr lang="en-US" sz="3143" strike="noStrike" u="none">
                <a:solidFill>
                  <a:srgbClr val="FD696E">
                    <a:alpha val="71765"/>
                  </a:srgbClr>
                </a:solidFill>
                <a:latin typeface="Poppins"/>
                <a:ea typeface="Poppins"/>
                <a:cs typeface="Poppins"/>
                <a:sym typeface="Poppins"/>
              </a:rPr>
              <a:t>ch </a:t>
            </a:r>
            <a:r>
              <a:rPr lang="en-US" sz="3143" strike="noStrike" u="none">
                <a:solidFill>
                  <a:srgbClr val="FD696E">
                    <a:alpha val="71765"/>
                  </a:srgbClr>
                </a:solidFill>
                <a:latin typeface="Poppins"/>
                <a:ea typeface="Poppins"/>
                <a:cs typeface="Poppins"/>
                <a:sym typeface="Poppins"/>
              </a:rPr>
              <a:t>-</a:t>
            </a:r>
            <a:r>
              <a:rPr lang="en-US" sz="3143" strike="noStrike" u="none">
                <a:solidFill>
                  <a:srgbClr val="FD696E">
                    <a:alpha val="71765"/>
                  </a:srgbClr>
                </a:solidFill>
                <a:latin typeface="Poppins"/>
                <a:ea typeface="Poppins"/>
                <a:cs typeface="Poppins"/>
                <a:sym typeface="Poppins"/>
              </a:rPr>
              <a:t>t</a:t>
            </a:r>
            <a:r>
              <a:rPr lang="en-US" sz="3143" strike="noStrike" u="none">
                <a:solidFill>
                  <a:srgbClr val="FD696E">
                    <a:alpha val="71765"/>
                  </a:srgbClr>
                </a:solidFill>
                <a:latin typeface="Poppins"/>
                <a:ea typeface="Poppins"/>
                <a:cs typeface="Poppins"/>
                <a:sym typeface="Poppins"/>
              </a:rPr>
              <a:t> 201001011200</a:t>
            </a:r>
            <a:r>
              <a:rPr lang="en-US" sz="3143" strike="noStrike" u="none">
                <a:solidFill>
                  <a:srgbClr val="FD696E">
                    <a:alpha val="71765"/>
                  </a:srgbClr>
                </a:solidFill>
                <a:latin typeface="Poppins"/>
                <a:ea typeface="Poppins"/>
                <a:cs typeface="Poppins"/>
                <a:sym typeface="Poppins"/>
              </a:rPr>
              <a:t> </a:t>
            </a:r>
            <a:r>
              <a:rPr lang="en-US" sz="3143" strike="noStrike" u="none">
                <a:solidFill>
                  <a:srgbClr val="FD696E">
                    <a:alpha val="71765"/>
                  </a:srgbClr>
                </a:solidFill>
                <a:latin typeface="Poppins"/>
                <a:ea typeface="Poppins"/>
                <a:cs typeface="Poppins"/>
                <a:sym typeface="Poppins"/>
              </a:rPr>
              <a:t>old_c</a:t>
            </a:r>
            <a:r>
              <a:rPr lang="en-US" sz="3143" strike="noStrike" u="none">
                <a:solidFill>
                  <a:srgbClr val="FD696E">
                    <a:alpha val="71765"/>
                  </a:srgbClr>
                </a:solidFill>
                <a:latin typeface="Poppins"/>
                <a:ea typeface="Poppins"/>
                <a:cs typeface="Poppins"/>
                <a:sym typeface="Poppins"/>
              </a:rPr>
              <a:t>a</a:t>
            </a:r>
            <a:r>
              <a:rPr lang="en-US" sz="3143" strike="noStrike" u="none">
                <a:solidFill>
                  <a:srgbClr val="FD696E">
                    <a:alpha val="71765"/>
                  </a:srgbClr>
                </a:solidFill>
                <a:latin typeface="Poppins"/>
                <a:ea typeface="Poppins"/>
                <a:cs typeface="Poppins"/>
                <a:sym typeface="Poppins"/>
              </a:rPr>
              <a:t>t.pn</a:t>
            </a:r>
            <a:r>
              <a:rPr lang="en-US" sz="3143" strike="noStrike" u="none">
                <a:solidFill>
                  <a:srgbClr val="FD696E">
                    <a:alpha val="71765"/>
                  </a:srgbClr>
                </a:solidFill>
                <a:latin typeface="Poppins"/>
                <a:ea typeface="Poppins"/>
                <a:cs typeface="Poppins"/>
                <a:sym typeface="Poppins"/>
              </a:rPr>
              <a:t>g  e</a:t>
            </a:r>
            <a:r>
              <a:rPr lang="en-US" sz="3143" strike="noStrike" u="none">
                <a:solidFill>
                  <a:srgbClr val="FD696E">
                    <a:alpha val="71765"/>
                  </a:srgbClr>
                </a:solidFill>
                <a:latin typeface="Poppins"/>
                <a:ea typeface="Poppins"/>
                <a:cs typeface="Poppins"/>
                <a:sym typeface="Poppins"/>
              </a:rPr>
              <a:t>xiftool</a:t>
            </a:r>
            <a:r>
              <a:rPr lang="en-US" sz="3143" strike="noStrike" u="none">
                <a:solidFill>
                  <a:srgbClr val="FD696E">
                    <a:alpha val="71765"/>
                  </a:srgbClr>
                </a:solidFill>
                <a:latin typeface="Poppins"/>
                <a:ea typeface="Poppins"/>
                <a:cs typeface="Poppins"/>
                <a:sym typeface="Poppins"/>
              </a:rPr>
              <a:t> </a:t>
            </a:r>
            <a:r>
              <a:rPr lang="en-US" sz="3143" strike="noStrike" u="none">
                <a:solidFill>
                  <a:srgbClr val="FD696E">
                    <a:alpha val="71765"/>
                  </a:srgbClr>
                </a:solidFill>
                <a:latin typeface="Poppins"/>
                <a:ea typeface="Poppins"/>
                <a:cs typeface="Poppins"/>
                <a:sym typeface="Poppins"/>
              </a:rPr>
              <a:t>-ov</a:t>
            </a:r>
            <a:r>
              <a:rPr lang="en-US" sz="3143" strike="noStrike" u="none">
                <a:solidFill>
                  <a:srgbClr val="FD696E">
                    <a:alpha val="71765"/>
                  </a:srgbClr>
                </a:solidFill>
                <a:latin typeface="Poppins"/>
                <a:ea typeface="Poppins"/>
                <a:cs typeface="Poppins"/>
                <a:sym typeface="Poppins"/>
              </a:rPr>
              <a:t>e</a:t>
            </a:r>
            <a:r>
              <a:rPr lang="en-US" sz="3143" strike="noStrike" u="none">
                <a:solidFill>
                  <a:srgbClr val="FD696E">
                    <a:alpha val="71765"/>
                  </a:srgbClr>
                </a:solidFill>
                <a:latin typeface="Poppins"/>
                <a:ea typeface="Poppins"/>
                <a:cs typeface="Poppins"/>
                <a:sym typeface="Poppins"/>
              </a:rPr>
              <a:t>rwri</a:t>
            </a:r>
            <a:r>
              <a:rPr lang="en-US" sz="3143" strike="noStrike" u="none">
                <a:solidFill>
                  <a:srgbClr val="FD696E">
                    <a:alpha val="71765"/>
                  </a:srgbClr>
                </a:solidFill>
                <a:latin typeface="Poppins"/>
                <a:ea typeface="Poppins"/>
                <a:cs typeface="Poppins"/>
                <a:sym typeface="Poppins"/>
              </a:rPr>
              <a:t>t</a:t>
            </a:r>
            <a:r>
              <a:rPr lang="en-US" sz="3143" strike="noStrike" u="none">
                <a:solidFill>
                  <a:srgbClr val="FD696E">
                    <a:alpha val="71765"/>
                  </a:srgbClr>
                </a:solidFill>
                <a:latin typeface="Poppins"/>
                <a:ea typeface="Poppins"/>
                <a:cs typeface="Poppins"/>
                <a:sym typeface="Poppins"/>
              </a:rPr>
              <a:t>e_origin</a:t>
            </a:r>
            <a:r>
              <a:rPr lang="en-US" sz="3143" strike="noStrike" u="none">
                <a:solidFill>
                  <a:srgbClr val="FD696E">
                    <a:alpha val="71765"/>
                  </a:srgbClr>
                </a:solidFill>
                <a:latin typeface="Poppins"/>
                <a:ea typeface="Poppins"/>
                <a:cs typeface="Poppins"/>
                <a:sym typeface="Poppins"/>
              </a:rPr>
              <a:t>a</a:t>
            </a:r>
            <a:r>
              <a:rPr lang="en-US" sz="3143" strike="noStrike" u="none">
                <a:solidFill>
                  <a:srgbClr val="FD696E">
                    <a:alpha val="71765"/>
                  </a:srgbClr>
                </a:solidFill>
                <a:latin typeface="Poppins"/>
                <a:ea typeface="Poppins"/>
                <a:cs typeface="Poppins"/>
                <a:sym typeface="Poppins"/>
              </a:rPr>
              <a:t>l -AllD</a:t>
            </a:r>
            <a:r>
              <a:rPr lang="en-US" sz="3143" strike="noStrike" u="none">
                <a:solidFill>
                  <a:srgbClr val="FD696E">
                    <a:alpha val="71765"/>
                  </a:srgbClr>
                </a:solidFill>
                <a:latin typeface="Poppins"/>
                <a:ea typeface="Poppins"/>
                <a:cs typeface="Poppins"/>
                <a:sym typeface="Poppins"/>
              </a:rPr>
              <a:t>at</a:t>
            </a:r>
            <a:r>
              <a:rPr lang="en-US" sz="3143" strike="noStrike" u="none">
                <a:solidFill>
                  <a:srgbClr val="FD696E">
                    <a:alpha val="71765"/>
                  </a:srgbClr>
                </a:solidFill>
                <a:latin typeface="Poppins"/>
                <a:ea typeface="Poppins"/>
                <a:cs typeface="Poppins"/>
                <a:sym typeface="Poppins"/>
              </a:rPr>
              <a:t>es="2010:01:01</a:t>
            </a:r>
            <a:r>
              <a:rPr lang="en-US" sz="3143" strike="noStrike" u="none">
                <a:solidFill>
                  <a:srgbClr val="FD696E">
                    <a:alpha val="71765"/>
                  </a:srgbClr>
                </a:solidFill>
                <a:latin typeface="Poppins"/>
                <a:ea typeface="Poppins"/>
                <a:cs typeface="Poppins"/>
                <a:sym typeface="Poppins"/>
              </a:rPr>
              <a:t> </a:t>
            </a:r>
            <a:r>
              <a:rPr lang="en-US" sz="3143" strike="noStrike" u="none">
                <a:solidFill>
                  <a:srgbClr val="FD696E">
                    <a:alpha val="71765"/>
                  </a:srgbClr>
                </a:solidFill>
                <a:latin typeface="Poppins"/>
                <a:ea typeface="Poppins"/>
                <a:cs typeface="Poppins"/>
                <a:sym typeface="Poppins"/>
              </a:rPr>
              <a:t>12:00:00"</a:t>
            </a:r>
            <a:r>
              <a:rPr lang="en-US" sz="3143" strike="noStrike" u="none">
                <a:solidFill>
                  <a:srgbClr val="FD696E">
                    <a:alpha val="71765"/>
                  </a:srgbClr>
                </a:solidFill>
                <a:latin typeface="Poppins"/>
                <a:ea typeface="Poppins"/>
                <a:cs typeface="Poppins"/>
                <a:sym typeface="Poppins"/>
              </a:rPr>
              <a:t> </a:t>
            </a:r>
            <a:r>
              <a:rPr lang="en-US" sz="3143" strike="noStrike" u="none">
                <a:solidFill>
                  <a:srgbClr val="FD696E">
                    <a:alpha val="71765"/>
                  </a:srgbClr>
                </a:solidFill>
                <a:latin typeface="Poppins"/>
                <a:ea typeface="Poppins"/>
                <a:cs typeface="Poppins"/>
                <a:sym typeface="Poppins"/>
              </a:rPr>
              <a:t>old_</a:t>
            </a:r>
            <a:r>
              <a:rPr lang="en-US" sz="3143" strike="noStrike" u="none">
                <a:solidFill>
                  <a:srgbClr val="FD696E">
                    <a:alpha val="71765"/>
                  </a:srgbClr>
                </a:solidFill>
                <a:latin typeface="Poppins"/>
                <a:ea typeface="Poppins"/>
                <a:cs typeface="Poppins"/>
                <a:sym typeface="Poppins"/>
              </a:rPr>
              <a:t>ca</a:t>
            </a:r>
            <a:r>
              <a:rPr lang="en-US" sz="3143" strike="noStrike" u="none">
                <a:solidFill>
                  <a:srgbClr val="FD696E">
                    <a:alpha val="71765"/>
                  </a:srgbClr>
                </a:solidFill>
                <a:latin typeface="Poppins"/>
                <a:ea typeface="Poppins"/>
                <a:cs typeface="Poppins"/>
                <a:sym typeface="Poppins"/>
              </a:rPr>
              <a:t>t.p</a:t>
            </a:r>
            <a:r>
              <a:rPr lang="en-US" sz="3143" strike="noStrike" u="none">
                <a:solidFill>
                  <a:srgbClr val="FD696E">
                    <a:alpha val="71765"/>
                  </a:srgbClr>
                </a:solidFill>
                <a:latin typeface="Poppins"/>
                <a:ea typeface="Poppins"/>
                <a:cs typeface="Poppins"/>
                <a:sym typeface="Poppins"/>
              </a:rPr>
              <a:t>ng</a:t>
            </a:r>
          </a:p>
          <a:p>
            <a:pPr algn="l" marL="0" indent="0" lvl="0">
              <a:lnSpc>
                <a:spcPts val="5853"/>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228414" y="4188025"/>
            <a:ext cx="9447041" cy="5796202"/>
          </a:xfrm>
          <a:custGeom>
            <a:avLst/>
            <a:gdLst/>
            <a:ahLst/>
            <a:cxnLst/>
            <a:rect r="r" b="b" t="t" l="l"/>
            <a:pathLst>
              <a:path h="5796202" w="9447041">
                <a:moveTo>
                  <a:pt x="0" y="0"/>
                </a:moveTo>
                <a:lnTo>
                  <a:pt x="9447041" y="0"/>
                </a:lnTo>
                <a:lnTo>
                  <a:pt x="9447041" y="5796202"/>
                </a:lnTo>
                <a:lnTo>
                  <a:pt x="0" y="5796202"/>
                </a:lnTo>
                <a:lnTo>
                  <a:pt x="0" y="0"/>
                </a:lnTo>
                <a:close/>
              </a:path>
            </a:pathLst>
          </a:custGeom>
          <a:blipFill>
            <a:blip r:embed="rId4"/>
            <a:stretch>
              <a:fillRect l="0" t="-2970" r="0" b="-2970"/>
            </a:stretch>
          </a:blipFill>
        </p:spPr>
      </p:sp>
      <p:sp>
        <p:nvSpPr>
          <p:cNvPr name="TextBox 7" id="7"/>
          <p:cNvSpPr txBox="true"/>
          <p:nvPr/>
        </p:nvSpPr>
        <p:spPr>
          <a:xfrm rot="0">
            <a:off x="831258" y="685040"/>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8" id="8"/>
          <p:cNvSpPr txBox="true"/>
          <p:nvPr/>
        </p:nvSpPr>
        <p:spPr>
          <a:xfrm rot="0">
            <a:off x="6076080" y="903364"/>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9" id="9"/>
          <p:cNvSpPr txBox="true"/>
          <p:nvPr/>
        </p:nvSpPr>
        <p:spPr>
          <a:xfrm rot="0">
            <a:off x="362734" y="2744834"/>
            <a:ext cx="1272539"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Step4:</a:t>
            </a:r>
          </a:p>
        </p:txBody>
      </p:sp>
      <p:sp>
        <p:nvSpPr>
          <p:cNvPr name="TextBox 10" id="10"/>
          <p:cNvSpPr txBox="true"/>
          <p:nvPr/>
        </p:nvSpPr>
        <p:spPr>
          <a:xfrm rot="0">
            <a:off x="1767280" y="2741261"/>
            <a:ext cx="16520720" cy="2402239"/>
          </a:xfrm>
          <a:prstGeom prst="rect">
            <a:avLst/>
          </a:prstGeom>
        </p:spPr>
        <p:txBody>
          <a:bodyPr anchor="t" rtlCol="false" tIns="0" lIns="0" bIns="0" rIns="0">
            <a:spAutoFit/>
          </a:bodyPr>
          <a:lstStyle/>
          <a:p>
            <a:pPr algn="l" marL="0" indent="0" lvl="0">
              <a:lnSpc>
                <a:spcPts val="4623"/>
              </a:lnSpc>
              <a:spcBef>
                <a:spcPct val="0"/>
              </a:spcBef>
            </a:pPr>
            <a:r>
              <a:rPr lang="en-US" sz="2719">
                <a:solidFill>
                  <a:srgbClr val="090147">
                    <a:alpha val="71765"/>
                  </a:srgbClr>
                </a:solidFill>
                <a:latin typeface="Poppins"/>
                <a:ea typeface="Poppins"/>
                <a:cs typeface="Poppins"/>
                <a:sym typeface="Poppins"/>
              </a:rPr>
              <a:t> used</a:t>
            </a:r>
            <a:r>
              <a:rPr lang="en-US" sz="2719" strike="noStrike" u="none">
                <a:solidFill>
                  <a:srgbClr val="090147">
                    <a:alpha val="71765"/>
                  </a:srgbClr>
                </a:solidFill>
                <a:latin typeface="Poppins"/>
                <a:ea typeface="Poppins"/>
                <a:cs typeface="Poppins"/>
                <a:sym typeface="Poppins"/>
              </a:rPr>
              <a:t> to </a:t>
            </a:r>
            <a:r>
              <a:rPr lang="en-US" sz="2719" strike="noStrike" u="none">
                <a:solidFill>
                  <a:srgbClr val="090147">
                    <a:alpha val="71765"/>
                  </a:srgbClr>
                </a:solidFill>
                <a:latin typeface="Poppins"/>
                <a:ea typeface="Poppins"/>
                <a:cs typeface="Poppins"/>
                <a:sym typeface="Poppins"/>
              </a:rPr>
              <a:t>generate</a:t>
            </a:r>
            <a:r>
              <a:rPr lang="en-US" sz="2719" strike="noStrike" u="none">
                <a:solidFill>
                  <a:srgbClr val="090147">
                    <a:alpha val="71765"/>
                  </a:srgbClr>
                </a:solidFill>
                <a:latin typeface="Poppins"/>
                <a:ea typeface="Poppins"/>
                <a:cs typeface="Poppins"/>
                <a:sym typeface="Poppins"/>
              </a:rPr>
              <a:t> a new image </a:t>
            </a:r>
            <a:r>
              <a:rPr lang="en-US" sz="2719" strike="noStrike" u="none">
                <a:solidFill>
                  <a:srgbClr val="FD696E">
                    <a:alpha val="71765"/>
                  </a:srgbClr>
                </a:solidFill>
                <a:latin typeface="Poppins"/>
                <a:ea typeface="Poppins"/>
                <a:cs typeface="Poppins"/>
                <a:sym typeface="Poppins"/>
              </a:rPr>
              <a:t>(old_cat</a:t>
            </a:r>
            <a:r>
              <a:rPr lang="en-US" sz="2719" strike="noStrike" u="none">
                <a:solidFill>
                  <a:srgbClr val="FD696E">
                    <a:alpha val="71765"/>
                  </a:srgbClr>
                </a:solidFill>
                <a:latin typeface="Poppins"/>
                <a:ea typeface="Poppins"/>
                <a:cs typeface="Poppins"/>
                <a:sym typeface="Poppins"/>
              </a:rPr>
              <a:t>_timestamped</a:t>
            </a:r>
            <a:r>
              <a:rPr lang="en-US" sz="2719" strike="noStrike" u="none">
                <a:solidFill>
                  <a:srgbClr val="FD696E">
                    <a:alpha val="71765"/>
                  </a:srgbClr>
                </a:solidFill>
                <a:latin typeface="Poppins"/>
                <a:ea typeface="Poppins"/>
                <a:cs typeface="Poppins"/>
                <a:sym typeface="Poppins"/>
              </a:rPr>
              <a:t>.png)</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with</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a</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custom</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embedded</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"CreationTime"</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metadata</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field</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s</a:t>
            </a:r>
            <a:r>
              <a:rPr lang="en-US" sz="2719" strike="noStrike" u="none">
                <a:solidFill>
                  <a:srgbClr val="090147">
                    <a:alpha val="71765"/>
                  </a:srgbClr>
                </a:solidFill>
                <a:latin typeface="Poppins"/>
                <a:ea typeface="Poppins"/>
                <a:cs typeface="Poppins"/>
                <a:sym typeface="Poppins"/>
              </a:rPr>
              <a:t>e</a:t>
            </a:r>
            <a:r>
              <a:rPr lang="en-US" sz="2719" strike="noStrike" u="none">
                <a:solidFill>
                  <a:srgbClr val="090147">
                    <a:alpha val="71765"/>
                  </a:srgbClr>
                </a:solidFill>
                <a:latin typeface="Poppins"/>
                <a:ea typeface="Poppins"/>
                <a:cs typeface="Poppins"/>
                <a:sym typeface="Poppins"/>
              </a:rPr>
              <a:t>t</a:t>
            </a:r>
            <a:r>
              <a:rPr lang="en-US" sz="2719" strike="noStrike" u="none">
                <a:solidFill>
                  <a:srgbClr val="090147">
                    <a:alpha val="71765"/>
                  </a:srgbClr>
                </a:solidFill>
                <a:latin typeface="Poppins"/>
                <a:ea typeface="Poppins"/>
                <a:cs typeface="Poppins"/>
                <a:sym typeface="Poppins"/>
              </a:rPr>
              <a:t> t</a:t>
            </a:r>
            <a:r>
              <a:rPr lang="en-US" sz="2719" strike="noStrike" u="none">
                <a:solidFill>
                  <a:srgbClr val="090147">
                    <a:alpha val="71765"/>
                  </a:srgbClr>
                </a:solidFill>
                <a:latin typeface="Poppins"/>
                <a:ea typeface="Poppins"/>
                <a:cs typeface="Poppins"/>
                <a:sym typeface="Poppins"/>
              </a:rPr>
              <a:t>o </a:t>
            </a:r>
            <a:r>
              <a:rPr lang="en-US" sz="2719" strike="noStrike" u="none">
                <a:solidFill>
                  <a:srgbClr val="090147">
                    <a:alpha val="71765"/>
                  </a:srgbClr>
                </a:solidFill>
                <a:latin typeface="Poppins"/>
                <a:ea typeface="Poppins"/>
                <a:cs typeface="Poppins"/>
                <a:sym typeface="Poppins"/>
              </a:rPr>
              <a:t>a</a:t>
            </a:r>
            <a:r>
              <a:rPr lang="en-US" sz="2719" strike="noStrike" u="none">
                <a:solidFill>
                  <a:srgbClr val="090147">
                    <a:alpha val="71765"/>
                  </a:srgbClr>
                </a:solidFill>
                <a:latin typeface="Poppins"/>
                <a:ea typeface="Poppins"/>
                <a:cs typeface="Poppins"/>
                <a:sym typeface="Poppins"/>
              </a:rPr>
              <a:t> p</a:t>
            </a:r>
            <a:r>
              <a:rPr lang="en-US" sz="2719" strike="noStrike" u="none">
                <a:solidFill>
                  <a:srgbClr val="090147">
                    <a:alpha val="71765"/>
                  </a:srgbClr>
                </a:solidFill>
                <a:latin typeface="Poppins"/>
                <a:ea typeface="Poppins"/>
                <a:cs typeface="Poppins"/>
                <a:sym typeface="Poppins"/>
              </a:rPr>
              <a:t>a</a:t>
            </a:r>
            <a:r>
              <a:rPr lang="en-US" sz="2719" strike="noStrike" u="none">
                <a:solidFill>
                  <a:srgbClr val="090147">
                    <a:alpha val="71765"/>
                  </a:srgbClr>
                </a:solidFill>
                <a:latin typeface="Poppins"/>
                <a:ea typeface="Poppins"/>
                <a:cs typeface="Poppins"/>
                <a:sym typeface="Poppins"/>
              </a:rPr>
              <a:t>st</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d</a:t>
            </a:r>
            <a:r>
              <a:rPr lang="en-US" sz="2719" strike="noStrike" u="none">
                <a:solidFill>
                  <a:srgbClr val="090147">
                    <a:alpha val="71765"/>
                  </a:srgbClr>
                </a:solidFill>
                <a:latin typeface="Poppins"/>
                <a:ea typeface="Poppins"/>
                <a:cs typeface="Poppins"/>
                <a:sym typeface="Poppins"/>
              </a:rPr>
              <a:t>a</a:t>
            </a:r>
            <a:r>
              <a:rPr lang="en-US" sz="2719" strike="noStrike" u="none">
                <a:solidFill>
                  <a:srgbClr val="090147">
                    <a:alpha val="71765"/>
                  </a:srgbClr>
                </a:solidFill>
                <a:latin typeface="Poppins"/>
                <a:ea typeface="Poppins"/>
                <a:cs typeface="Poppins"/>
                <a:sym typeface="Poppins"/>
              </a:rPr>
              <a:t>te.</a:t>
            </a:r>
          </a:p>
          <a:p>
            <a:pPr algn="l" marL="0" indent="0" lvl="0">
              <a:lnSpc>
                <a:spcPts val="4963"/>
              </a:lnSpc>
              <a:spcBef>
                <a:spcPct val="0"/>
              </a:spcBef>
            </a:pPr>
          </a:p>
          <a:p>
            <a:pPr algn="l" marL="0" indent="0" lvl="0">
              <a:lnSpc>
                <a:spcPts val="4963"/>
              </a:lnSpc>
              <a:spcBef>
                <a:spcPct val="0"/>
              </a:spcBef>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443773" y="8535369"/>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3358380"/>
            <a:ext cx="14723272" cy="5723672"/>
          </a:xfrm>
          <a:custGeom>
            <a:avLst/>
            <a:gdLst/>
            <a:ahLst/>
            <a:cxnLst/>
            <a:rect r="r" b="b" t="t" l="l"/>
            <a:pathLst>
              <a:path h="5723672" w="14723272">
                <a:moveTo>
                  <a:pt x="0" y="0"/>
                </a:moveTo>
                <a:lnTo>
                  <a:pt x="14723272" y="0"/>
                </a:lnTo>
                <a:lnTo>
                  <a:pt x="14723272" y="5723672"/>
                </a:lnTo>
                <a:lnTo>
                  <a:pt x="0" y="5723672"/>
                </a:lnTo>
                <a:lnTo>
                  <a:pt x="0" y="0"/>
                </a:lnTo>
                <a:close/>
              </a:path>
            </a:pathLst>
          </a:custGeom>
          <a:blipFill>
            <a:blip r:embed="rId4"/>
            <a:stretch>
              <a:fillRect l="0" t="0" r="0" b="0"/>
            </a:stretch>
          </a:blipFill>
        </p:spPr>
      </p:sp>
      <p:sp>
        <p:nvSpPr>
          <p:cNvPr name="TextBox 7" id="7"/>
          <p:cNvSpPr txBox="true"/>
          <p:nvPr/>
        </p:nvSpPr>
        <p:spPr>
          <a:xfrm rot="0">
            <a:off x="831258" y="685040"/>
            <a:ext cx="5511761"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2: </a:t>
            </a:r>
          </a:p>
        </p:txBody>
      </p:sp>
      <p:sp>
        <p:nvSpPr>
          <p:cNvPr name="TextBox 8" id="8"/>
          <p:cNvSpPr txBox="true"/>
          <p:nvPr/>
        </p:nvSpPr>
        <p:spPr>
          <a:xfrm rot="0">
            <a:off x="6539661" y="903364"/>
            <a:ext cx="3398877"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check:</a:t>
            </a:r>
          </a:p>
        </p:txBody>
      </p:sp>
      <p:sp>
        <p:nvSpPr>
          <p:cNvPr name="TextBox 9" id="9"/>
          <p:cNvSpPr txBox="true"/>
          <p:nvPr/>
        </p:nvSpPr>
        <p:spPr>
          <a:xfrm rot="0">
            <a:off x="395023" y="2366811"/>
            <a:ext cx="16520720" cy="1821214"/>
          </a:xfrm>
          <a:prstGeom prst="rect">
            <a:avLst/>
          </a:prstGeom>
        </p:spPr>
        <p:txBody>
          <a:bodyPr anchor="t" rtlCol="false" tIns="0" lIns="0" bIns="0" rIns="0">
            <a:spAutoFit/>
          </a:bodyPr>
          <a:lstStyle/>
          <a:p>
            <a:pPr algn="l" marL="0" indent="0" lvl="0">
              <a:lnSpc>
                <a:spcPts val="4623"/>
              </a:lnSpc>
              <a:spcBef>
                <a:spcPct val="0"/>
              </a:spcBef>
            </a:pPr>
            <a:r>
              <a:rPr lang="en-US" sz="2719">
                <a:solidFill>
                  <a:srgbClr val="090147">
                    <a:alpha val="71765"/>
                  </a:srgbClr>
                </a:solidFill>
                <a:latin typeface="Poppins"/>
                <a:ea typeface="Poppins"/>
                <a:cs typeface="Poppins"/>
                <a:sym typeface="Poppins"/>
              </a:rPr>
              <a:t>uses</a:t>
            </a:r>
            <a:r>
              <a:rPr lang="en-US" sz="2719" strike="noStrike" u="none">
                <a:solidFill>
                  <a:srgbClr val="090147">
                    <a:alpha val="71765"/>
                  </a:srgbClr>
                </a:solidFill>
                <a:latin typeface="Poppins"/>
                <a:ea typeface="Poppins"/>
                <a:cs typeface="Poppins"/>
                <a:sym typeface="Poppins"/>
              </a:rPr>
              <a:t> file </a:t>
            </a:r>
            <a:r>
              <a:rPr lang="en-US" sz="2719" strike="noStrike" u="none">
                <a:solidFill>
                  <a:srgbClr val="090147">
                    <a:alpha val="71765"/>
                  </a:srgbClr>
                </a:solidFill>
                <a:latin typeface="Poppins"/>
                <a:ea typeface="Poppins"/>
                <a:cs typeface="Poppins"/>
                <a:sym typeface="Poppins"/>
              </a:rPr>
              <a:t>old_cat.jpg</a:t>
            </a:r>
            <a:r>
              <a:rPr lang="en-US" sz="2719" strike="noStrike" u="none">
                <a:solidFill>
                  <a:srgbClr val="090147">
                    <a:alpha val="71765"/>
                  </a:srgbClr>
                </a:solidFill>
                <a:latin typeface="Poppins"/>
                <a:ea typeface="Poppins"/>
                <a:cs typeface="Poppins"/>
                <a:sym typeface="Poppins"/>
              </a:rPr>
              <a:t> </a:t>
            </a:r>
            <a:r>
              <a:rPr lang="en-US" sz="2719" strike="noStrike" u="none">
                <a:solidFill>
                  <a:srgbClr val="090147">
                    <a:alpha val="71765"/>
                  </a:srgbClr>
                </a:solidFill>
                <a:latin typeface="Poppins"/>
                <a:ea typeface="Poppins"/>
                <a:cs typeface="Poppins"/>
                <a:sym typeface="Poppins"/>
              </a:rPr>
              <a:t>to</a:t>
            </a:r>
            <a:r>
              <a:rPr lang="en-US" sz="2719" strike="noStrike" u="none">
                <a:solidFill>
                  <a:srgbClr val="090147">
                    <a:alpha val="71765"/>
                  </a:srgbClr>
                </a:solidFill>
                <a:latin typeface="Poppins"/>
                <a:ea typeface="Poppins"/>
                <a:cs typeface="Poppins"/>
                <a:sym typeface="Poppins"/>
              </a:rPr>
              <a:t> s</a:t>
            </a:r>
            <a:r>
              <a:rPr lang="en-US" sz="2719" strike="noStrike" u="none">
                <a:solidFill>
                  <a:srgbClr val="090147">
                    <a:alpha val="71765"/>
                  </a:srgbClr>
                </a:solidFill>
                <a:latin typeface="Poppins"/>
                <a:ea typeface="Poppins"/>
                <a:cs typeface="Poppins"/>
                <a:sym typeface="Poppins"/>
              </a:rPr>
              <a:t>ee its</a:t>
            </a:r>
            <a:r>
              <a:rPr lang="en-US" sz="2719" strike="noStrike" u="none">
                <a:solidFill>
                  <a:srgbClr val="090147">
                    <a:alpha val="71765"/>
                  </a:srgbClr>
                </a:solidFill>
                <a:latin typeface="Poppins"/>
                <a:ea typeface="Poppins"/>
                <a:cs typeface="Poppins"/>
                <a:sym typeface="Poppins"/>
              </a:rPr>
              <a:t> t</a:t>
            </a:r>
            <a:r>
              <a:rPr lang="en-US" sz="2719" strike="noStrike" u="none">
                <a:solidFill>
                  <a:srgbClr val="090147">
                    <a:alpha val="71765"/>
                  </a:srgbClr>
                </a:solidFill>
                <a:latin typeface="Poppins"/>
                <a:ea typeface="Poppins"/>
                <a:cs typeface="Poppins"/>
                <a:sym typeface="Poppins"/>
              </a:rPr>
              <a:t>rue type (ASCII</a:t>
            </a:r>
            <a:r>
              <a:rPr lang="en-US" sz="2719" strike="noStrike" u="none">
                <a:solidFill>
                  <a:srgbClr val="090147">
                    <a:alpha val="71765"/>
                  </a:srgbClr>
                </a:solidFill>
                <a:latin typeface="Poppins"/>
                <a:ea typeface="Poppins"/>
                <a:cs typeface="Poppins"/>
                <a:sym typeface="Poppins"/>
              </a:rPr>
              <a:t> t</a:t>
            </a:r>
            <a:r>
              <a:rPr lang="en-US" sz="2719" strike="noStrike" u="none">
                <a:solidFill>
                  <a:srgbClr val="090147">
                    <a:alpha val="71765"/>
                  </a:srgbClr>
                </a:solidFill>
                <a:latin typeface="Poppins"/>
                <a:ea typeface="Poppins"/>
                <a:cs typeface="Poppins"/>
                <a:sym typeface="Poppins"/>
              </a:rPr>
              <a:t>ext) and cat</a:t>
            </a:r>
            <a:r>
              <a:rPr lang="en-US" sz="2719" strike="noStrike" u="none">
                <a:solidFill>
                  <a:srgbClr val="090147">
                    <a:alpha val="71765"/>
                  </a:srgbClr>
                </a:solidFill>
                <a:latin typeface="Poppins"/>
                <a:ea typeface="Poppins"/>
                <a:cs typeface="Poppins"/>
                <a:sym typeface="Poppins"/>
              </a:rPr>
              <a:t> o</a:t>
            </a:r>
            <a:r>
              <a:rPr lang="en-US" sz="2719" strike="noStrike" u="none">
                <a:solidFill>
                  <a:srgbClr val="090147">
                    <a:alpha val="71765"/>
                  </a:srgbClr>
                </a:solidFill>
                <a:latin typeface="Poppins"/>
                <a:ea typeface="Poppins"/>
                <a:cs typeface="Poppins"/>
                <a:sym typeface="Poppins"/>
              </a:rPr>
              <a:t>ld_cat.jpg</a:t>
            </a:r>
            <a:r>
              <a:rPr lang="en-US" sz="2719" strike="noStrike" u="none">
                <a:solidFill>
                  <a:srgbClr val="090147">
                    <a:alpha val="71765"/>
                  </a:srgbClr>
                </a:solidFill>
                <a:latin typeface="Poppins"/>
                <a:ea typeface="Poppins"/>
                <a:cs typeface="Poppins"/>
                <a:sym typeface="Poppins"/>
              </a:rPr>
              <a:t> t</a:t>
            </a:r>
            <a:r>
              <a:rPr lang="en-US" sz="2719" strike="noStrike" u="none">
                <a:solidFill>
                  <a:srgbClr val="090147">
                    <a:alpha val="71765"/>
                  </a:srgbClr>
                </a:solidFill>
                <a:latin typeface="Poppins"/>
                <a:ea typeface="Poppins"/>
                <a:cs typeface="Poppins"/>
                <a:sym typeface="Poppins"/>
              </a:rPr>
              <a:t>o re</a:t>
            </a:r>
            <a:r>
              <a:rPr lang="en-US" sz="2719" strike="noStrike" u="none">
                <a:solidFill>
                  <a:srgbClr val="090147">
                    <a:alpha val="71765"/>
                  </a:srgbClr>
                </a:solidFill>
                <a:latin typeface="Poppins"/>
                <a:ea typeface="Poppins"/>
                <a:cs typeface="Poppins"/>
                <a:sym typeface="Poppins"/>
              </a:rPr>
              <a:t>ad</a:t>
            </a:r>
            <a:r>
              <a:rPr lang="en-US" sz="2719" strike="noStrike" u="none">
                <a:solidFill>
                  <a:srgbClr val="090147">
                    <a:alpha val="71765"/>
                  </a:srgbClr>
                </a:solidFill>
                <a:latin typeface="Poppins"/>
                <a:ea typeface="Poppins"/>
                <a:cs typeface="Poppins"/>
                <a:sym typeface="Poppins"/>
              </a:rPr>
              <a:t> it.</a:t>
            </a:r>
          </a:p>
          <a:p>
            <a:pPr algn="l" marL="0" indent="0" lvl="0">
              <a:lnSpc>
                <a:spcPts val="4963"/>
              </a:lnSpc>
              <a:spcBef>
                <a:spcPct val="0"/>
              </a:spcBef>
            </a:pPr>
          </a:p>
          <a:p>
            <a:pPr algn="l" marL="0" indent="0" lvl="0">
              <a:lnSpc>
                <a:spcPts val="4963"/>
              </a:lnSpc>
              <a:spcBef>
                <a:spcPct val="0"/>
              </a:spcBef>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31458" y="2560045"/>
            <a:ext cx="9672454" cy="7395826"/>
          </a:xfrm>
          <a:custGeom>
            <a:avLst/>
            <a:gdLst/>
            <a:ahLst/>
            <a:cxnLst/>
            <a:rect r="r" b="b" t="t" l="l"/>
            <a:pathLst>
              <a:path h="7395826" w="9672454">
                <a:moveTo>
                  <a:pt x="0" y="0"/>
                </a:moveTo>
                <a:lnTo>
                  <a:pt x="9672454" y="0"/>
                </a:lnTo>
                <a:lnTo>
                  <a:pt x="9672454" y="7395826"/>
                </a:lnTo>
                <a:lnTo>
                  <a:pt x="0" y="7395826"/>
                </a:lnTo>
                <a:lnTo>
                  <a:pt x="0" y="0"/>
                </a:lnTo>
                <a:close/>
              </a:path>
            </a:pathLst>
          </a:custGeom>
          <a:blipFill>
            <a:blip r:embed="rId2"/>
            <a:stretch>
              <a:fillRect l="0" t="0" r="0" b="0"/>
            </a:stretch>
          </a:blipFill>
        </p:spPr>
      </p:sp>
      <p:sp>
        <p:nvSpPr>
          <p:cNvPr name="TextBox 3" id="3"/>
          <p:cNvSpPr txBox="true"/>
          <p:nvPr/>
        </p:nvSpPr>
        <p:spPr>
          <a:xfrm rot="0">
            <a:off x="831258" y="685040"/>
            <a:ext cx="5511761"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2: </a:t>
            </a:r>
          </a:p>
        </p:txBody>
      </p:sp>
      <p:sp>
        <p:nvSpPr>
          <p:cNvPr name="TextBox 4" id="4"/>
          <p:cNvSpPr txBox="true"/>
          <p:nvPr/>
        </p:nvSpPr>
        <p:spPr>
          <a:xfrm rot="0">
            <a:off x="6539661" y="903364"/>
            <a:ext cx="3398877"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check:</a:t>
            </a:r>
          </a:p>
        </p:txBody>
      </p:sp>
      <p:sp>
        <p:nvSpPr>
          <p:cNvPr name="TextBox 5" id="5"/>
          <p:cNvSpPr txBox="true"/>
          <p:nvPr/>
        </p:nvSpPr>
        <p:spPr>
          <a:xfrm rot="0">
            <a:off x="801850" y="3084238"/>
            <a:ext cx="5570577" cy="516891"/>
          </a:xfrm>
          <a:prstGeom prst="rect">
            <a:avLst/>
          </a:prstGeom>
        </p:spPr>
        <p:txBody>
          <a:bodyPr anchor="t" rtlCol="false" tIns="0" lIns="0" bIns="0" rIns="0">
            <a:spAutoFit/>
          </a:bodyPr>
          <a:lstStyle/>
          <a:p>
            <a:pPr algn="ctr">
              <a:lnSpc>
                <a:spcPts val="4059"/>
              </a:lnSpc>
              <a:spcBef>
                <a:spcPct val="0"/>
              </a:spcBef>
            </a:pPr>
            <a:r>
              <a:rPr lang="en-US" sz="2899">
                <a:solidFill>
                  <a:srgbClr val="090147"/>
                </a:solidFill>
                <a:latin typeface="Poppins"/>
                <a:ea typeface="Poppins"/>
                <a:cs typeface="Poppins"/>
                <a:sym typeface="Poppins"/>
              </a:rPr>
              <a:t>1.using old_cat.png </a:t>
            </a:r>
            <a:r>
              <a:rPr lang="en-US" b="true" sz="2899">
                <a:solidFill>
                  <a:srgbClr val="FD696E"/>
                </a:solidFill>
                <a:latin typeface="Poppins Bold"/>
                <a:ea typeface="Poppins Bold"/>
                <a:cs typeface="Poppins Bold"/>
                <a:sym typeface="Poppins Bold"/>
              </a:rPr>
              <a:t>“orginal “</a:t>
            </a:r>
            <a:r>
              <a:rPr lang="en-US" sz="2899">
                <a:solidFill>
                  <a:srgbClr val="090147"/>
                </a:solidFill>
                <a:latin typeface="Poppins"/>
                <a:ea typeface="Poppins"/>
                <a:cs typeface="Poppins"/>
                <a:sym typeface="Poppins"/>
              </a:rPr>
              <a:t>:</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22780" y="2486898"/>
            <a:ext cx="10436520" cy="7318610"/>
          </a:xfrm>
          <a:custGeom>
            <a:avLst/>
            <a:gdLst/>
            <a:ahLst/>
            <a:cxnLst/>
            <a:rect r="r" b="b" t="t" l="l"/>
            <a:pathLst>
              <a:path h="7318610" w="10436520">
                <a:moveTo>
                  <a:pt x="0" y="0"/>
                </a:moveTo>
                <a:lnTo>
                  <a:pt x="10436520" y="0"/>
                </a:lnTo>
                <a:lnTo>
                  <a:pt x="10436520" y="7318610"/>
                </a:lnTo>
                <a:lnTo>
                  <a:pt x="0" y="7318610"/>
                </a:lnTo>
                <a:lnTo>
                  <a:pt x="0" y="0"/>
                </a:lnTo>
                <a:close/>
              </a:path>
            </a:pathLst>
          </a:custGeom>
          <a:blipFill>
            <a:blip r:embed="rId2"/>
            <a:stretch>
              <a:fillRect l="0" t="0" r="0" b="0"/>
            </a:stretch>
          </a:blipFill>
        </p:spPr>
      </p:sp>
      <p:sp>
        <p:nvSpPr>
          <p:cNvPr name="TextBox 3" id="3"/>
          <p:cNvSpPr txBox="true"/>
          <p:nvPr/>
        </p:nvSpPr>
        <p:spPr>
          <a:xfrm rot="0">
            <a:off x="831258" y="685040"/>
            <a:ext cx="5511761"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2: </a:t>
            </a:r>
          </a:p>
        </p:txBody>
      </p:sp>
      <p:sp>
        <p:nvSpPr>
          <p:cNvPr name="TextBox 4" id="4"/>
          <p:cNvSpPr txBox="true"/>
          <p:nvPr/>
        </p:nvSpPr>
        <p:spPr>
          <a:xfrm rot="0">
            <a:off x="6539661" y="903364"/>
            <a:ext cx="3398877"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check:</a:t>
            </a:r>
          </a:p>
        </p:txBody>
      </p:sp>
      <p:sp>
        <p:nvSpPr>
          <p:cNvPr name="TextBox 5" id="5"/>
          <p:cNvSpPr txBox="true"/>
          <p:nvPr/>
        </p:nvSpPr>
        <p:spPr>
          <a:xfrm rot="0">
            <a:off x="1028700" y="2819335"/>
            <a:ext cx="3426857" cy="1031241"/>
          </a:xfrm>
          <a:prstGeom prst="rect">
            <a:avLst/>
          </a:prstGeom>
        </p:spPr>
        <p:txBody>
          <a:bodyPr anchor="t" rtlCol="false" tIns="0" lIns="0" bIns="0" rIns="0">
            <a:spAutoFit/>
          </a:bodyPr>
          <a:lstStyle/>
          <a:p>
            <a:pPr algn="ctr">
              <a:lnSpc>
                <a:spcPts val="4059"/>
              </a:lnSpc>
              <a:spcBef>
                <a:spcPct val="0"/>
              </a:spcBef>
            </a:pPr>
            <a:r>
              <a:rPr lang="en-US" sz="2899">
                <a:solidFill>
                  <a:srgbClr val="090147"/>
                </a:solidFill>
                <a:latin typeface="Poppins"/>
                <a:ea typeface="Poppins"/>
                <a:cs typeface="Poppins"/>
                <a:sym typeface="Poppins"/>
              </a:rPr>
              <a:t>2</a:t>
            </a:r>
            <a:r>
              <a:rPr lang="en-US" sz="2899">
                <a:solidFill>
                  <a:srgbClr val="090147"/>
                </a:solidFill>
                <a:latin typeface="Poppins"/>
                <a:ea typeface="Poppins"/>
                <a:cs typeface="Poppins"/>
                <a:sym typeface="Poppins"/>
              </a:rPr>
              <a:t>.after chang</a:t>
            </a:r>
            <a:r>
              <a:rPr lang="en-US" sz="2899">
                <a:solidFill>
                  <a:srgbClr val="090147"/>
                </a:solidFill>
                <a:latin typeface="Poppins"/>
                <a:ea typeface="Poppins"/>
                <a:cs typeface="Poppins"/>
                <a:sym typeface="Poppins"/>
              </a:rPr>
              <a:t>in</a:t>
            </a:r>
            <a:r>
              <a:rPr lang="en-US" sz="2899">
                <a:solidFill>
                  <a:srgbClr val="090147"/>
                </a:solidFill>
                <a:latin typeface="Poppins"/>
                <a:ea typeface="Poppins"/>
                <a:cs typeface="Poppins"/>
                <a:sym typeface="Poppins"/>
              </a:rPr>
              <a:t>g</a:t>
            </a:r>
            <a:r>
              <a:rPr lang="en-US" sz="2899">
                <a:solidFill>
                  <a:srgbClr val="090147"/>
                </a:solidFill>
                <a:latin typeface="Poppins"/>
                <a:ea typeface="Poppins"/>
                <a:cs typeface="Poppins"/>
                <a:sym typeface="Poppins"/>
              </a:rPr>
              <a:t> </a:t>
            </a:r>
            <a:r>
              <a:rPr lang="en-US" sz="2899">
                <a:solidFill>
                  <a:srgbClr val="090147"/>
                </a:solidFill>
                <a:latin typeface="Poppins"/>
                <a:ea typeface="Poppins"/>
                <a:cs typeface="Poppins"/>
                <a:sym typeface="Poppins"/>
              </a:rPr>
              <a:t>it</a:t>
            </a:r>
            <a:r>
              <a:rPr lang="en-US" sz="2899">
                <a:solidFill>
                  <a:srgbClr val="090147"/>
                </a:solidFill>
                <a:latin typeface="Poppins"/>
                <a:ea typeface="Poppins"/>
                <a:cs typeface="Poppins"/>
                <a:sym typeface="Poppins"/>
              </a:rPr>
              <a:t>:</a:t>
            </a:r>
          </a:p>
          <a:p>
            <a:pPr algn="ctr">
              <a:lnSpc>
                <a:spcPts val="4059"/>
              </a:lnSpc>
              <a:spcBef>
                <a:spcPct val="0"/>
              </a:spcBef>
            </a:pP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13185" y="89525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451904" y="812164"/>
            <a:ext cx="3334983" cy="3328919"/>
          </a:xfrm>
          <a:custGeom>
            <a:avLst/>
            <a:gdLst/>
            <a:ahLst/>
            <a:cxnLst/>
            <a:rect r="r" b="b" t="t" l="l"/>
            <a:pathLst>
              <a:path h="3328919" w="3334983">
                <a:moveTo>
                  <a:pt x="0" y="0"/>
                </a:moveTo>
                <a:lnTo>
                  <a:pt x="3334983" y="0"/>
                </a:lnTo>
                <a:lnTo>
                  <a:pt x="3334983" y="3328919"/>
                </a:lnTo>
                <a:lnTo>
                  <a:pt x="0" y="332891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806342" y="2613714"/>
            <a:ext cx="2745338" cy="903466"/>
          </a:xfrm>
          <a:custGeom>
            <a:avLst/>
            <a:gdLst/>
            <a:ahLst/>
            <a:cxnLst/>
            <a:rect r="r" b="b" t="t" l="l"/>
            <a:pathLst>
              <a:path h="903466" w="2745338">
                <a:moveTo>
                  <a:pt x="0" y="0"/>
                </a:moveTo>
                <a:lnTo>
                  <a:pt x="2745338" y="0"/>
                </a:lnTo>
                <a:lnTo>
                  <a:pt x="2745338" y="903466"/>
                </a:lnTo>
                <a:lnTo>
                  <a:pt x="0" y="9034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565754" y="891842"/>
            <a:ext cx="3726318" cy="3719543"/>
          </a:xfrm>
          <a:custGeom>
            <a:avLst/>
            <a:gdLst/>
            <a:ahLst/>
            <a:cxnLst/>
            <a:rect r="r" b="b" t="t" l="l"/>
            <a:pathLst>
              <a:path h="3719543" w="3726318">
                <a:moveTo>
                  <a:pt x="0" y="0"/>
                </a:moveTo>
                <a:lnTo>
                  <a:pt x="3726318" y="0"/>
                </a:lnTo>
                <a:lnTo>
                  <a:pt x="3726318" y="3719543"/>
                </a:lnTo>
                <a:lnTo>
                  <a:pt x="0" y="3719543"/>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356092" y="847691"/>
            <a:ext cx="3569569" cy="3563079"/>
          </a:xfrm>
          <a:custGeom>
            <a:avLst/>
            <a:gdLst/>
            <a:ahLst/>
            <a:cxnLst/>
            <a:rect r="r" b="b" t="t" l="l"/>
            <a:pathLst>
              <a:path h="3563079" w="3569569">
                <a:moveTo>
                  <a:pt x="0" y="0"/>
                </a:moveTo>
                <a:lnTo>
                  <a:pt x="3569570" y="0"/>
                </a:lnTo>
                <a:lnTo>
                  <a:pt x="3569570" y="3563080"/>
                </a:lnTo>
                <a:lnTo>
                  <a:pt x="0" y="3563080"/>
                </a:lnTo>
                <a:lnTo>
                  <a:pt x="0" y="0"/>
                </a:lnTo>
                <a:close/>
              </a:path>
            </a:pathLst>
          </a:custGeom>
          <a:blipFill>
            <a:blip r:embed="rId8">
              <a:alphaModFix amt="62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657048" y="5782949"/>
            <a:ext cx="3735717" cy="3728925"/>
          </a:xfrm>
          <a:custGeom>
            <a:avLst/>
            <a:gdLst/>
            <a:ahLst/>
            <a:cxnLst/>
            <a:rect r="r" b="b" t="t" l="l"/>
            <a:pathLst>
              <a:path h="3728925" w="3735717">
                <a:moveTo>
                  <a:pt x="0" y="0"/>
                </a:moveTo>
                <a:lnTo>
                  <a:pt x="3735717" y="0"/>
                </a:lnTo>
                <a:lnTo>
                  <a:pt x="3735717" y="3728925"/>
                </a:lnTo>
                <a:lnTo>
                  <a:pt x="0" y="3728925"/>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119396" y="5675313"/>
            <a:ext cx="3843549" cy="3836561"/>
          </a:xfrm>
          <a:custGeom>
            <a:avLst/>
            <a:gdLst/>
            <a:ahLst/>
            <a:cxnLst/>
            <a:rect r="r" b="b" t="t" l="l"/>
            <a:pathLst>
              <a:path h="3836561" w="3843549">
                <a:moveTo>
                  <a:pt x="0" y="0"/>
                </a:moveTo>
                <a:lnTo>
                  <a:pt x="3843549" y="0"/>
                </a:lnTo>
                <a:lnTo>
                  <a:pt x="3843549" y="3836561"/>
                </a:lnTo>
                <a:lnTo>
                  <a:pt x="0" y="3836561"/>
                </a:lnTo>
                <a:lnTo>
                  <a:pt x="0" y="0"/>
                </a:lnTo>
                <a:close/>
              </a:path>
            </a:pathLst>
          </a:custGeom>
          <a:blipFill>
            <a:blip r:embed="rId10">
              <a:alphaModFix amt="7300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7212457">
            <a:off x="13554692" y="4937516"/>
            <a:ext cx="2744357" cy="1567486"/>
          </a:xfrm>
          <a:custGeom>
            <a:avLst/>
            <a:gdLst/>
            <a:ahLst/>
            <a:cxnLst/>
            <a:rect r="r" b="b" t="t" l="l"/>
            <a:pathLst>
              <a:path h="1567486" w="2744357">
                <a:moveTo>
                  <a:pt x="0" y="0"/>
                </a:moveTo>
                <a:lnTo>
                  <a:pt x="2744357" y="0"/>
                </a:lnTo>
                <a:lnTo>
                  <a:pt x="2744357" y="1567485"/>
                </a:lnTo>
                <a:lnTo>
                  <a:pt x="0" y="15674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10687626">
            <a:off x="6830835" y="7353737"/>
            <a:ext cx="3808559" cy="1142568"/>
          </a:xfrm>
          <a:custGeom>
            <a:avLst/>
            <a:gdLst/>
            <a:ahLst/>
            <a:cxnLst/>
            <a:rect r="r" b="b" t="t" l="l"/>
            <a:pathLst>
              <a:path h="1142568" w="3808559">
                <a:moveTo>
                  <a:pt x="0" y="0"/>
                </a:moveTo>
                <a:lnTo>
                  <a:pt x="3808559" y="0"/>
                </a:lnTo>
                <a:lnTo>
                  <a:pt x="3808559" y="1142568"/>
                </a:lnTo>
                <a:lnTo>
                  <a:pt x="0" y="114256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0871675" y="332078"/>
            <a:ext cx="2439296" cy="1393245"/>
          </a:xfrm>
          <a:custGeom>
            <a:avLst/>
            <a:gdLst/>
            <a:ahLst/>
            <a:cxnLst/>
            <a:rect r="r" b="b" t="t" l="l"/>
            <a:pathLst>
              <a:path h="1393245" w="2439296">
                <a:moveTo>
                  <a:pt x="0" y="0"/>
                </a:moveTo>
                <a:lnTo>
                  <a:pt x="2439296" y="0"/>
                </a:lnTo>
                <a:lnTo>
                  <a:pt x="2439296" y="1393244"/>
                </a:lnTo>
                <a:lnTo>
                  <a:pt x="0" y="13932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0736532" y="6353916"/>
            <a:ext cx="3576748" cy="2520315"/>
          </a:xfrm>
          <a:prstGeom prst="rect">
            <a:avLst/>
          </a:prstGeom>
        </p:spPr>
        <p:txBody>
          <a:bodyPr anchor="t" rtlCol="false" tIns="0" lIns="0" bIns="0" rIns="0">
            <a:spAutoFit/>
          </a:bodyPr>
          <a:lstStyle/>
          <a:p>
            <a:pPr algn="ctr">
              <a:lnSpc>
                <a:spcPts val="3359"/>
              </a:lnSpc>
              <a:spcBef>
                <a:spcPct val="0"/>
              </a:spcBef>
            </a:pPr>
          </a:p>
          <a:p>
            <a:pPr algn="ctr">
              <a:lnSpc>
                <a:spcPts val="3359"/>
              </a:lnSpc>
              <a:spcBef>
                <a:spcPct val="0"/>
              </a:spcBef>
            </a:pPr>
            <a:r>
              <a:rPr lang="en-US" b="true" sz="2400">
                <a:solidFill>
                  <a:srgbClr val="000000"/>
                </a:solidFill>
                <a:latin typeface="Poppins Bold"/>
                <a:ea typeface="Poppins Bold"/>
                <a:cs typeface="Poppins Bold"/>
                <a:sym typeface="Poppins Bold"/>
              </a:rPr>
              <a:t> Finding:</a:t>
            </a:r>
          </a:p>
          <a:p>
            <a:pPr algn="ctr">
              <a:lnSpc>
                <a:spcPts val="3359"/>
              </a:lnSpc>
              <a:spcBef>
                <a:spcPct val="0"/>
              </a:spcBef>
            </a:pPr>
            <a:r>
              <a:rPr lang="en-US" sz="2400">
                <a:solidFill>
                  <a:srgbClr val="000000"/>
                </a:solidFill>
                <a:latin typeface="Poppins"/>
                <a:ea typeface="Poppins"/>
                <a:cs typeface="Poppins"/>
                <a:sym typeface="Poppins"/>
              </a:rPr>
              <a:t> Deliberate timestomping to mislead investigators</a:t>
            </a:r>
          </a:p>
          <a:p>
            <a:pPr algn="ctr">
              <a:lnSpc>
                <a:spcPts val="3359"/>
              </a:lnSpc>
              <a:spcBef>
                <a:spcPct val="0"/>
              </a:spcBef>
            </a:pPr>
          </a:p>
        </p:txBody>
      </p:sp>
      <p:sp>
        <p:nvSpPr>
          <p:cNvPr name="TextBox 15" id="15"/>
          <p:cNvSpPr txBox="true"/>
          <p:nvPr/>
        </p:nvSpPr>
        <p:spPr>
          <a:xfrm rot="0">
            <a:off x="1698604" y="2043465"/>
            <a:ext cx="2841583" cy="8794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Poppins Bold"/>
                <a:ea typeface="Poppins Bold"/>
                <a:cs typeface="Poppins Bold"/>
                <a:sym typeface="Poppins Bold"/>
              </a:rPr>
              <a:t>Evidence:</a:t>
            </a:r>
            <a:r>
              <a:rPr lang="en-US" sz="2499">
                <a:solidFill>
                  <a:srgbClr val="000000"/>
                </a:solidFill>
                <a:latin typeface="Poppins"/>
                <a:ea typeface="Poppins"/>
                <a:cs typeface="Poppins"/>
                <a:sym typeface="Poppins"/>
              </a:rPr>
              <a:t> old_cat.png</a:t>
            </a:r>
          </a:p>
        </p:txBody>
      </p:sp>
      <p:sp>
        <p:nvSpPr>
          <p:cNvPr name="TextBox 16" id="16"/>
          <p:cNvSpPr txBox="true"/>
          <p:nvPr/>
        </p:nvSpPr>
        <p:spPr>
          <a:xfrm rot="0">
            <a:off x="7743323" y="2294513"/>
            <a:ext cx="3371180" cy="1190178"/>
          </a:xfrm>
          <a:prstGeom prst="rect">
            <a:avLst/>
          </a:prstGeom>
        </p:spPr>
        <p:txBody>
          <a:bodyPr anchor="t" rtlCol="false" tIns="0" lIns="0" bIns="0" rIns="0">
            <a:spAutoFit/>
          </a:bodyPr>
          <a:lstStyle/>
          <a:p>
            <a:pPr algn="ctr">
              <a:lnSpc>
                <a:spcPts val="3155"/>
              </a:lnSpc>
              <a:spcBef>
                <a:spcPct val="0"/>
              </a:spcBef>
            </a:pPr>
            <a:r>
              <a:rPr lang="en-US" sz="2253">
                <a:solidFill>
                  <a:srgbClr val="000000"/>
                </a:solidFill>
                <a:latin typeface="Poppins"/>
                <a:ea typeface="Poppins"/>
                <a:cs typeface="Poppins"/>
                <a:sym typeface="Poppins"/>
              </a:rPr>
              <a:t> </a:t>
            </a:r>
            <a:r>
              <a:rPr lang="en-US" b="true" sz="2253">
                <a:solidFill>
                  <a:srgbClr val="000000"/>
                </a:solidFill>
                <a:latin typeface="Poppins Bold"/>
                <a:ea typeface="Poppins Bold"/>
                <a:cs typeface="Poppins Bold"/>
                <a:sym typeface="Poppins Bold"/>
              </a:rPr>
              <a:t>Suspicion</a:t>
            </a:r>
            <a:r>
              <a:rPr lang="en-US" sz="2253">
                <a:solidFill>
                  <a:srgbClr val="000000"/>
                </a:solidFill>
                <a:latin typeface="Poppins"/>
                <a:ea typeface="Poppins"/>
                <a:cs typeface="Poppins"/>
                <a:sym typeface="Poppins"/>
              </a:rPr>
              <a:t>:</a:t>
            </a:r>
          </a:p>
          <a:p>
            <a:pPr algn="ctr">
              <a:lnSpc>
                <a:spcPts val="3155"/>
              </a:lnSpc>
              <a:spcBef>
                <a:spcPct val="0"/>
              </a:spcBef>
            </a:pPr>
            <a:r>
              <a:rPr lang="en-US" sz="2253">
                <a:solidFill>
                  <a:srgbClr val="000000"/>
                </a:solidFill>
                <a:latin typeface="Poppins"/>
                <a:ea typeface="Poppins"/>
                <a:cs typeface="Poppins"/>
                <a:sym typeface="Poppins"/>
              </a:rPr>
              <a:t>Filesystem date → 2025</a:t>
            </a:r>
          </a:p>
          <a:p>
            <a:pPr algn="ctr">
              <a:lnSpc>
                <a:spcPts val="3155"/>
              </a:lnSpc>
              <a:spcBef>
                <a:spcPct val="0"/>
              </a:spcBef>
            </a:pPr>
            <a:r>
              <a:rPr lang="en-US" sz="2253">
                <a:solidFill>
                  <a:srgbClr val="000000"/>
                </a:solidFill>
                <a:latin typeface="Poppins"/>
                <a:ea typeface="Poppins"/>
                <a:cs typeface="Poppins"/>
                <a:sym typeface="Poppins"/>
              </a:rPr>
              <a:t>EXIF metadata → 2010</a:t>
            </a:r>
          </a:p>
        </p:txBody>
      </p:sp>
      <p:sp>
        <p:nvSpPr>
          <p:cNvPr name="TextBox 17" id="17"/>
          <p:cNvSpPr txBox="true"/>
          <p:nvPr/>
        </p:nvSpPr>
        <p:spPr>
          <a:xfrm rot="0">
            <a:off x="12514960" y="2534126"/>
            <a:ext cx="3251835"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ea typeface="Poppins"/>
                <a:cs typeface="Poppins"/>
                <a:sym typeface="Poppins"/>
              </a:rPr>
              <a:t> </a:t>
            </a:r>
            <a:r>
              <a:rPr lang="en-US" b="true" sz="2499">
                <a:solidFill>
                  <a:srgbClr val="000000"/>
                </a:solidFill>
                <a:latin typeface="Poppins Bold"/>
                <a:ea typeface="Poppins Bold"/>
                <a:cs typeface="Poppins Bold"/>
                <a:sym typeface="Poppins Bold"/>
              </a:rPr>
              <a:t>Tools:</a:t>
            </a:r>
            <a:r>
              <a:rPr lang="en-US" sz="2499">
                <a:solidFill>
                  <a:srgbClr val="000000"/>
                </a:solidFill>
                <a:latin typeface="Poppins"/>
                <a:ea typeface="Poppins"/>
                <a:cs typeface="Poppins"/>
                <a:sym typeface="Poppins"/>
              </a:rPr>
              <a:t> exiftool + stat</a:t>
            </a:r>
          </a:p>
        </p:txBody>
      </p:sp>
      <p:sp>
        <p:nvSpPr>
          <p:cNvPr name="TextBox 18" id="18"/>
          <p:cNvSpPr txBox="true"/>
          <p:nvPr/>
        </p:nvSpPr>
        <p:spPr>
          <a:xfrm rot="0">
            <a:off x="3764803" y="6736186"/>
            <a:ext cx="2751033" cy="17557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Poppins Bold"/>
                <a:ea typeface="Poppins Bold"/>
                <a:cs typeface="Poppins Bold"/>
                <a:sym typeface="Poppins Bold"/>
              </a:rPr>
              <a:t> Lesson: </a:t>
            </a:r>
            <a:r>
              <a:rPr lang="en-US" sz="2499">
                <a:solidFill>
                  <a:srgbClr val="000000"/>
                </a:solidFill>
                <a:latin typeface="Poppins"/>
                <a:ea typeface="Poppins"/>
                <a:cs typeface="Poppins"/>
                <a:sym typeface="Poppins"/>
              </a:rPr>
              <a:t>Metadata lies — cross-verify everything.</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0" y="3227878"/>
            <a:ext cx="18184008" cy="5831744"/>
          </a:xfrm>
          <a:prstGeom prst="rect">
            <a:avLst/>
          </a:prstGeom>
        </p:spPr>
        <p:txBody>
          <a:bodyPr anchor="t" rtlCol="false" tIns="0" lIns="0" bIns="0" rIns="0">
            <a:spAutoFit/>
          </a:bodyPr>
          <a:lstStyle/>
          <a:p>
            <a:pPr algn="ctr">
              <a:lnSpc>
                <a:spcPts val="10373"/>
              </a:lnSpc>
            </a:pPr>
            <a:r>
              <a:rPr lang="en-US" b="true" sz="10805" spc="-551">
                <a:solidFill>
                  <a:srgbClr val="FFFFFF"/>
                </a:solidFill>
                <a:latin typeface="Poppins Bold"/>
                <a:ea typeface="Poppins Bold"/>
                <a:cs typeface="Poppins Bold"/>
                <a:sym typeface="Poppins Bold"/>
              </a:rPr>
              <a:t>Module 6</a:t>
            </a:r>
          </a:p>
          <a:p>
            <a:pPr algn="ctr">
              <a:lnSpc>
                <a:spcPts val="10661"/>
              </a:lnSpc>
            </a:pPr>
            <a:r>
              <a:rPr lang="en-US" b="true" sz="11105" spc="-566">
                <a:solidFill>
                  <a:srgbClr val="FD696E"/>
                </a:solidFill>
                <a:latin typeface="Poppins Bold"/>
                <a:ea typeface="Poppins Bold"/>
                <a:cs typeface="Poppins Bold"/>
                <a:sym typeface="Poppins Bold"/>
              </a:rPr>
              <a:t>The Cat in Disguise (Extension Trick)</a:t>
            </a:r>
          </a:p>
          <a:p>
            <a:pPr algn="ctr">
              <a:lnSpc>
                <a:spcPts val="12580"/>
              </a:lnSpc>
            </a:pP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80047" y="4086048"/>
            <a:ext cx="14612515" cy="2538925"/>
          </a:xfrm>
          <a:custGeom>
            <a:avLst/>
            <a:gdLst/>
            <a:ahLst/>
            <a:cxnLst/>
            <a:rect r="r" b="b" t="t" l="l"/>
            <a:pathLst>
              <a:path h="2538925" w="14612515">
                <a:moveTo>
                  <a:pt x="0" y="0"/>
                </a:moveTo>
                <a:lnTo>
                  <a:pt x="14612515" y="0"/>
                </a:lnTo>
                <a:lnTo>
                  <a:pt x="14612515" y="2538925"/>
                </a:lnTo>
                <a:lnTo>
                  <a:pt x="0" y="2538925"/>
                </a:lnTo>
                <a:lnTo>
                  <a:pt x="0" y="0"/>
                </a:lnTo>
                <a:close/>
              </a:path>
            </a:pathLst>
          </a:custGeom>
          <a:blipFill>
            <a:blip r:embed="rId2"/>
            <a:stretch>
              <a:fillRect l="0" t="0" r="0" b="0"/>
            </a:stretch>
          </a:blipFill>
        </p:spPr>
      </p:sp>
      <p:sp>
        <p:nvSpPr>
          <p:cNvPr name="Freeform 3" id="3"/>
          <p:cNvSpPr/>
          <p:nvPr/>
        </p:nvSpPr>
        <p:spPr>
          <a:xfrm flipH="false" flipV="false" rot="0">
            <a:off x="2080047" y="7979649"/>
            <a:ext cx="14612515" cy="1218513"/>
          </a:xfrm>
          <a:custGeom>
            <a:avLst/>
            <a:gdLst/>
            <a:ahLst/>
            <a:cxnLst/>
            <a:rect r="r" b="b" t="t" l="l"/>
            <a:pathLst>
              <a:path h="1218513" w="14612515">
                <a:moveTo>
                  <a:pt x="0" y="0"/>
                </a:moveTo>
                <a:lnTo>
                  <a:pt x="14612515" y="0"/>
                </a:lnTo>
                <a:lnTo>
                  <a:pt x="14612515" y="1218512"/>
                </a:lnTo>
                <a:lnTo>
                  <a:pt x="0" y="1218512"/>
                </a:lnTo>
                <a:lnTo>
                  <a:pt x="0" y="0"/>
                </a:lnTo>
                <a:close/>
              </a:path>
            </a:pathLst>
          </a:custGeom>
          <a:blipFill>
            <a:blip r:embed="rId3"/>
            <a:stretch>
              <a:fillRect l="0" t="-216" r="0" b="-216"/>
            </a:stretch>
          </a:blipFill>
        </p:spPr>
      </p:sp>
      <p:sp>
        <p:nvSpPr>
          <p:cNvPr name="TextBox 4" id="4"/>
          <p:cNvSpPr txBox="true"/>
          <p:nvPr/>
        </p:nvSpPr>
        <p:spPr>
          <a:xfrm rot="0">
            <a:off x="831258" y="685040"/>
            <a:ext cx="5244822"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1: </a:t>
            </a:r>
          </a:p>
        </p:txBody>
      </p:sp>
      <p:sp>
        <p:nvSpPr>
          <p:cNvPr name="TextBox 5" id="5"/>
          <p:cNvSpPr txBox="true"/>
          <p:nvPr/>
        </p:nvSpPr>
        <p:spPr>
          <a:xfrm rot="0">
            <a:off x="6076080" y="903364"/>
            <a:ext cx="5111353" cy="1272288"/>
          </a:xfrm>
          <a:prstGeom prst="rect">
            <a:avLst/>
          </a:prstGeom>
        </p:spPr>
        <p:txBody>
          <a:bodyPr anchor="t" rtlCol="false" tIns="0" lIns="0" bIns="0" rIns="0">
            <a:spAutoFit/>
          </a:bodyPr>
          <a:lstStyle/>
          <a:p>
            <a:pPr algn="l" marL="0" indent="0" lvl="0">
              <a:lnSpc>
                <a:spcPts val="8872"/>
              </a:lnSpc>
              <a:spcBef>
                <a:spcPct val="0"/>
              </a:spcBef>
            </a:pPr>
            <a:r>
              <a:rPr lang="en-US" sz="9241" spc="-471" strike="noStrike" u="none">
                <a:solidFill>
                  <a:srgbClr val="FD696E"/>
                </a:solidFill>
                <a:latin typeface="Poppins"/>
                <a:ea typeface="Poppins"/>
                <a:cs typeface="Poppins"/>
                <a:sym typeface="Poppins"/>
              </a:rPr>
              <a:t> Creation </a:t>
            </a:r>
          </a:p>
        </p:txBody>
      </p:sp>
      <p:sp>
        <p:nvSpPr>
          <p:cNvPr name="TextBox 6" id="6"/>
          <p:cNvSpPr txBox="true"/>
          <p:nvPr/>
        </p:nvSpPr>
        <p:spPr>
          <a:xfrm rot="0">
            <a:off x="2080047" y="2603609"/>
            <a:ext cx="15920974" cy="1660958"/>
          </a:xfrm>
          <a:prstGeom prst="rect">
            <a:avLst/>
          </a:prstGeom>
        </p:spPr>
        <p:txBody>
          <a:bodyPr anchor="t" rtlCol="false" tIns="0" lIns="0" bIns="0" rIns="0">
            <a:spAutoFit/>
          </a:bodyPr>
          <a:lstStyle/>
          <a:p>
            <a:pPr algn="l" marL="0" indent="0" lvl="0">
              <a:lnSpc>
                <a:spcPts val="4493"/>
              </a:lnSpc>
              <a:spcBef>
                <a:spcPct val="0"/>
              </a:spcBef>
            </a:pPr>
            <a:r>
              <a:rPr lang="en-US" sz="2643">
                <a:solidFill>
                  <a:srgbClr val="090147">
                    <a:alpha val="71765"/>
                  </a:srgbClr>
                </a:solidFill>
                <a:latin typeface="Poppins"/>
                <a:ea typeface="Poppins"/>
                <a:cs typeface="Poppins"/>
                <a:sym typeface="Poppins"/>
              </a:rPr>
              <a:t>Create a small ELF binary:</a:t>
            </a:r>
            <a:r>
              <a:rPr lang="en-US" sz="2643">
                <a:solidFill>
                  <a:srgbClr val="FD696E">
                    <a:alpha val="71765"/>
                  </a:srgbClr>
                </a:solidFill>
                <a:latin typeface="Poppins"/>
                <a:ea typeface="Poppins"/>
                <a:cs typeface="Poppins"/>
                <a:sym typeface="Poppins"/>
              </a:rPr>
              <a:t>echo -e '#!/bin/bash\necho "FINAL CLUE: Mr</a:t>
            </a:r>
            <a:r>
              <a:rPr lang="en-US" sz="2643">
                <a:solidFill>
                  <a:srgbClr val="FD696E">
                    <a:alpha val="71765"/>
                  </a:srgbClr>
                </a:solidFill>
                <a:latin typeface="Poppins"/>
                <a:ea typeface="Poppins"/>
                <a:cs typeface="Poppins"/>
                <a:sym typeface="Poppins"/>
              </a:rPr>
              <a:t>. Whiskers </a:t>
            </a:r>
            <a:r>
              <a:rPr lang="en-US" sz="2643" strike="noStrike" u="none">
                <a:solidFill>
                  <a:srgbClr val="FD696E">
                    <a:alpha val="71765"/>
                  </a:srgbClr>
                </a:solidFill>
                <a:latin typeface="Poppins"/>
                <a:ea typeface="Poppins"/>
                <a:cs typeface="Poppins"/>
                <a:sym typeface="Poppins"/>
              </a:rPr>
              <a:t>attacks the Wi-Fi at 3 AM!"' &gt; catnap.sh ch</a:t>
            </a:r>
            <a:r>
              <a:rPr lang="en-US" sz="2643" strike="noStrike" u="none">
                <a:solidFill>
                  <a:srgbClr val="FD696E">
                    <a:alpha val="71765"/>
                  </a:srgbClr>
                </a:solidFill>
                <a:latin typeface="Poppins"/>
                <a:ea typeface="Poppins"/>
                <a:cs typeface="Poppins"/>
                <a:sym typeface="Poppins"/>
              </a:rPr>
              <a:t>mod +x c</a:t>
            </a:r>
            <a:r>
              <a:rPr lang="en-US" sz="2643" strike="noStrike" u="none">
                <a:solidFill>
                  <a:srgbClr val="FD696E">
                    <a:alpha val="71765"/>
                  </a:srgbClr>
                </a:solidFill>
                <a:latin typeface="Poppins"/>
                <a:ea typeface="Poppins"/>
                <a:cs typeface="Poppins"/>
                <a:sym typeface="Poppins"/>
              </a:rPr>
              <a:t>atnap.sh mv catnap.sh</a:t>
            </a:r>
            <a:r>
              <a:rPr lang="en-US" sz="2643" strike="noStrike" u="none">
                <a:solidFill>
                  <a:srgbClr val="FD696E">
                    <a:alpha val="71765"/>
                  </a:srgbClr>
                </a:solidFill>
                <a:latin typeface="Poppins"/>
                <a:ea typeface="Poppins"/>
                <a:cs typeface="Poppins"/>
                <a:sym typeface="Poppins"/>
              </a:rPr>
              <a:t> ca</a:t>
            </a:r>
            <a:r>
              <a:rPr lang="en-US" sz="2643" strike="noStrike" u="none">
                <a:solidFill>
                  <a:srgbClr val="FD696E">
                    <a:alpha val="71765"/>
                  </a:srgbClr>
                </a:solidFill>
                <a:latin typeface="Poppins"/>
                <a:ea typeface="Poppins"/>
                <a:cs typeface="Poppins"/>
                <a:sym typeface="Poppins"/>
              </a:rPr>
              <a:t>tnap.exe</a:t>
            </a:r>
          </a:p>
          <a:p>
            <a:pPr algn="l" marL="0" indent="0" lvl="0">
              <a:lnSpc>
                <a:spcPts val="4493"/>
              </a:lnSpc>
              <a:spcBef>
                <a:spcPct val="0"/>
              </a:spcBef>
            </a:pPr>
          </a:p>
        </p:txBody>
      </p:sp>
      <p:sp>
        <p:nvSpPr>
          <p:cNvPr name="TextBox 7" id="7"/>
          <p:cNvSpPr txBox="true"/>
          <p:nvPr/>
        </p:nvSpPr>
        <p:spPr>
          <a:xfrm rot="0">
            <a:off x="707790" y="2575034"/>
            <a:ext cx="1114663"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Step1:</a:t>
            </a:r>
          </a:p>
        </p:txBody>
      </p:sp>
      <p:sp>
        <p:nvSpPr>
          <p:cNvPr name="TextBox 8" id="8"/>
          <p:cNvSpPr txBox="true"/>
          <p:nvPr/>
        </p:nvSpPr>
        <p:spPr>
          <a:xfrm rot="0">
            <a:off x="831258" y="7032116"/>
            <a:ext cx="1187648"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Step2:</a:t>
            </a:r>
          </a:p>
        </p:txBody>
      </p:sp>
      <p:sp>
        <p:nvSpPr>
          <p:cNvPr name="TextBox 9" id="9"/>
          <p:cNvSpPr txBox="true"/>
          <p:nvPr/>
        </p:nvSpPr>
        <p:spPr>
          <a:xfrm rot="0">
            <a:off x="2306322" y="7060691"/>
            <a:ext cx="14757045" cy="537008"/>
          </a:xfrm>
          <a:prstGeom prst="rect">
            <a:avLst/>
          </a:prstGeom>
        </p:spPr>
        <p:txBody>
          <a:bodyPr anchor="t" rtlCol="false" tIns="0" lIns="0" bIns="0" rIns="0">
            <a:spAutoFit/>
          </a:bodyPr>
          <a:lstStyle/>
          <a:p>
            <a:pPr algn="l" marL="0" indent="0" lvl="0">
              <a:lnSpc>
                <a:spcPts val="4493"/>
              </a:lnSpc>
              <a:spcBef>
                <a:spcPct val="0"/>
              </a:spcBef>
            </a:pPr>
            <a:r>
              <a:rPr lang="en-US" sz="2643" strike="noStrike" u="none">
                <a:solidFill>
                  <a:srgbClr val="090147">
                    <a:alpha val="71765"/>
                  </a:srgbClr>
                </a:solidFill>
                <a:latin typeface="Poppins"/>
                <a:ea typeface="Poppins"/>
                <a:cs typeface="Poppins"/>
                <a:sym typeface="Poppins"/>
              </a:rPr>
              <a:t>Rename it to look like an image: </a:t>
            </a:r>
            <a:r>
              <a:rPr lang="en-US" b="true" sz="2643" strike="noStrike" u="none">
                <a:solidFill>
                  <a:srgbClr val="FD696E">
                    <a:alpha val="71765"/>
                  </a:srgbClr>
                </a:solidFill>
                <a:latin typeface="Poppins Bold"/>
                <a:ea typeface="Poppins Bold"/>
                <a:cs typeface="Poppins Bold"/>
                <a:sym typeface="Poppins Bold"/>
              </a:rPr>
              <a:t>mv catnap.exe kitten.jpg </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08559" y="4093224"/>
            <a:ext cx="8908198" cy="3490624"/>
          </a:xfrm>
          <a:custGeom>
            <a:avLst/>
            <a:gdLst/>
            <a:ahLst/>
            <a:cxnLst/>
            <a:rect r="r" b="b" t="t" l="l"/>
            <a:pathLst>
              <a:path h="3490624" w="8908198">
                <a:moveTo>
                  <a:pt x="0" y="0"/>
                </a:moveTo>
                <a:lnTo>
                  <a:pt x="8908198" y="0"/>
                </a:lnTo>
                <a:lnTo>
                  <a:pt x="8908198" y="3490623"/>
                </a:lnTo>
                <a:lnTo>
                  <a:pt x="0" y="3490623"/>
                </a:lnTo>
                <a:lnTo>
                  <a:pt x="0" y="0"/>
                </a:lnTo>
                <a:close/>
              </a:path>
            </a:pathLst>
          </a:custGeom>
          <a:blipFill>
            <a:blip r:embed="rId2"/>
            <a:stretch>
              <a:fillRect l="0" t="0" r="0" b="0"/>
            </a:stretch>
          </a:blipFill>
        </p:spPr>
      </p:sp>
      <p:sp>
        <p:nvSpPr>
          <p:cNvPr name="TextBox 3" id="3"/>
          <p:cNvSpPr txBox="true"/>
          <p:nvPr/>
        </p:nvSpPr>
        <p:spPr>
          <a:xfrm rot="0">
            <a:off x="831258" y="685040"/>
            <a:ext cx="5511761"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2: </a:t>
            </a:r>
          </a:p>
        </p:txBody>
      </p:sp>
      <p:sp>
        <p:nvSpPr>
          <p:cNvPr name="TextBox 4" id="4"/>
          <p:cNvSpPr txBox="true"/>
          <p:nvPr/>
        </p:nvSpPr>
        <p:spPr>
          <a:xfrm rot="0">
            <a:off x="6343650" y="903364"/>
            <a:ext cx="2800350"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verify</a:t>
            </a:r>
          </a:p>
        </p:txBody>
      </p:sp>
      <p:sp>
        <p:nvSpPr>
          <p:cNvPr name="TextBox 5" id="5"/>
          <p:cNvSpPr txBox="true"/>
          <p:nvPr/>
        </p:nvSpPr>
        <p:spPr>
          <a:xfrm rot="0">
            <a:off x="2080047" y="2603609"/>
            <a:ext cx="15920974" cy="1660958"/>
          </a:xfrm>
          <a:prstGeom prst="rect">
            <a:avLst/>
          </a:prstGeom>
        </p:spPr>
        <p:txBody>
          <a:bodyPr anchor="t" rtlCol="false" tIns="0" lIns="0" bIns="0" rIns="0">
            <a:spAutoFit/>
          </a:bodyPr>
          <a:lstStyle/>
          <a:p>
            <a:pPr algn="l" marL="0" indent="0" lvl="0">
              <a:lnSpc>
                <a:spcPts val="4493"/>
              </a:lnSpc>
              <a:spcBef>
                <a:spcPct val="0"/>
              </a:spcBef>
            </a:pPr>
            <a:r>
              <a:rPr lang="en-US" sz="2643">
                <a:solidFill>
                  <a:srgbClr val="090147">
                    <a:alpha val="71765"/>
                  </a:srgbClr>
                </a:solidFill>
                <a:latin typeface="Poppins"/>
                <a:ea typeface="Poppins"/>
                <a:cs typeface="Poppins"/>
                <a:sym typeface="Poppins"/>
              </a:rPr>
              <a:t>Create a small ELF binary:</a:t>
            </a:r>
            <a:r>
              <a:rPr lang="en-US" sz="2643">
                <a:solidFill>
                  <a:srgbClr val="FD696E">
                    <a:alpha val="71765"/>
                  </a:srgbClr>
                </a:solidFill>
                <a:latin typeface="Poppins"/>
                <a:ea typeface="Poppins"/>
                <a:cs typeface="Poppins"/>
                <a:sym typeface="Poppins"/>
              </a:rPr>
              <a:t>echo -e '#!/bin/bash\necho "FINAL CLUE: Mr</a:t>
            </a:r>
            <a:r>
              <a:rPr lang="en-US" sz="2643">
                <a:solidFill>
                  <a:srgbClr val="FD696E">
                    <a:alpha val="71765"/>
                  </a:srgbClr>
                </a:solidFill>
                <a:latin typeface="Poppins"/>
                <a:ea typeface="Poppins"/>
                <a:cs typeface="Poppins"/>
                <a:sym typeface="Poppins"/>
              </a:rPr>
              <a:t>. Whiskers </a:t>
            </a:r>
            <a:r>
              <a:rPr lang="en-US" sz="2643" strike="noStrike" u="none">
                <a:solidFill>
                  <a:srgbClr val="FD696E">
                    <a:alpha val="71765"/>
                  </a:srgbClr>
                </a:solidFill>
                <a:latin typeface="Poppins"/>
                <a:ea typeface="Poppins"/>
                <a:cs typeface="Poppins"/>
                <a:sym typeface="Poppins"/>
              </a:rPr>
              <a:t>attacks the Wi-Fi at 3 AM!"' &gt; catnap.sh ch</a:t>
            </a:r>
            <a:r>
              <a:rPr lang="en-US" sz="2643" strike="noStrike" u="none">
                <a:solidFill>
                  <a:srgbClr val="FD696E">
                    <a:alpha val="71765"/>
                  </a:srgbClr>
                </a:solidFill>
                <a:latin typeface="Poppins"/>
                <a:ea typeface="Poppins"/>
                <a:cs typeface="Poppins"/>
                <a:sym typeface="Poppins"/>
              </a:rPr>
              <a:t>mod +x c</a:t>
            </a:r>
            <a:r>
              <a:rPr lang="en-US" sz="2643" strike="noStrike" u="none">
                <a:solidFill>
                  <a:srgbClr val="FD696E">
                    <a:alpha val="71765"/>
                  </a:srgbClr>
                </a:solidFill>
                <a:latin typeface="Poppins"/>
                <a:ea typeface="Poppins"/>
                <a:cs typeface="Poppins"/>
                <a:sym typeface="Poppins"/>
              </a:rPr>
              <a:t>atnap.sh mv catnap.sh</a:t>
            </a:r>
            <a:r>
              <a:rPr lang="en-US" sz="2643" strike="noStrike" u="none">
                <a:solidFill>
                  <a:srgbClr val="FD696E">
                    <a:alpha val="71765"/>
                  </a:srgbClr>
                </a:solidFill>
                <a:latin typeface="Poppins"/>
                <a:ea typeface="Poppins"/>
                <a:cs typeface="Poppins"/>
                <a:sym typeface="Poppins"/>
              </a:rPr>
              <a:t> ca</a:t>
            </a:r>
            <a:r>
              <a:rPr lang="en-US" sz="2643" strike="noStrike" u="none">
                <a:solidFill>
                  <a:srgbClr val="FD696E">
                    <a:alpha val="71765"/>
                  </a:srgbClr>
                </a:solidFill>
                <a:latin typeface="Poppins"/>
                <a:ea typeface="Poppins"/>
                <a:cs typeface="Poppins"/>
                <a:sym typeface="Poppins"/>
              </a:rPr>
              <a:t>tnap.exe</a:t>
            </a:r>
          </a:p>
          <a:p>
            <a:pPr algn="l" marL="0" indent="0" lvl="0">
              <a:lnSpc>
                <a:spcPts val="4493"/>
              </a:lnSpc>
              <a:spcBef>
                <a:spcPct val="0"/>
              </a:spcBef>
            </a:pPr>
          </a:p>
        </p:txBody>
      </p:sp>
      <p:sp>
        <p:nvSpPr>
          <p:cNvPr name="TextBox 6" id="6"/>
          <p:cNvSpPr txBox="true"/>
          <p:nvPr/>
        </p:nvSpPr>
        <p:spPr>
          <a:xfrm rot="0">
            <a:off x="707790" y="2575034"/>
            <a:ext cx="1200388"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Step3:</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04867" y="3505525"/>
            <a:ext cx="11301259" cy="5099693"/>
          </a:xfrm>
          <a:custGeom>
            <a:avLst/>
            <a:gdLst/>
            <a:ahLst/>
            <a:cxnLst/>
            <a:rect r="r" b="b" t="t" l="l"/>
            <a:pathLst>
              <a:path h="5099693" w="11301259">
                <a:moveTo>
                  <a:pt x="0" y="0"/>
                </a:moveTo>
                <a:lnTo>
                  <a:pt x="11301259" y="0"/>
                </a:lnTo>
                <a:lnTo>
                  <a:pt x="11301259" y="5099694"/>
                </a:lnTo>
                <a:lnTo>
                  <a:pt x="0" y="5099694"/>
                </a:lnTo>
                <a:lnTo>
                  <a:pt x="0" y="0"/>
                </a:lnTo>
                <a:close/>
              </a:path>
            </a:pathLst>
          </a:custGeom>
          <a:blipFill>
            <a:blip r:embed="rId2"/>
            <a:stretch>
              <a:fillRect l="0" t="0" r="0" b="0"/>
            </a:stretch>
          </a:blipFill>
        </p:spPr>
      </p:sp>
      <p:sp>
        <p:nvSpPr>
          <p:cNvPr name="TextBox 3" id="3"/>
          <p:cNvSpPr txBox="true"/>
          <p:nvPr/>
        </p:nvSpPr>
        <p:spPr>
          <a:xfrm rot="0">
            <a:off x="831258" y="685040"/>
            <a:ext cx="5511761"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2: </a:t>
            </a:r>
          </a:p>
        </p:txBody>
      </p:sp>
      <p:sp>
        <p:nvSpPr>
          <p:cNvPr name="TextBox 4" id="4"/>
          <p:cNvSpPr txBox="true"/>
          <p:nvPr/>
        </p:nvSpPr>
        <p:spPr>
          <a:xfrm rot="0">
            <a:off x="6343650" y="903364"/>
            <a:ext cx="2800350"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verify</a:t>
            </a:r>
          </a:p>
        </p:txBody>
      </p:sp>
      <p:sp>
        <p:nvSpPr>
          <p:cNvPr name="TextBox 5" id="5"/>
          <p:cNvSpPr txBox="true"/>
          <p:nvPr/>
        </p:nvSpPr>
        <p:spPr>
          <a:xfrm rot="0">
            <a:off x="2080047" y="2603609"/>
            <a:ext cx="15920974" cy="1660958"/>
          </a:xfrm>
          <a:prstGeom prst="rect">
            <a:avLst/>
          </a:prstGeom>
        </p:spPr>
        <p:txBody>
          <a:bodyPr anchor="t" rtlCol="false" tIns="0" lIns="0" bIns="0" rIns="0">
            <a:spAutoFit/>
          </a:bodyPr>
          <a:lstStyle/>
          <a:p>
            <a:pPr algn="l">
              <a:lnSpc>
                <a:spcPts val="4493"/>
              </a:lnSpc>
            </a:pPr>
            <a:r>
              <a:rPr lang="en-US" sz="2643" b="true">
                <a:solidFill>
                  <a:srgbClr val="090147">
                    <a:alpha val="71765"/>
                  </a:srgbClr>
                </a:solidFill>
                <a:latin typeface="Poppins Bold"/>
                <a:ea typeface="Poppins Bold"/>
                <a:cs typeface="Poppins Bold"/>
                <a:sym typeface="Poppins Bold"/>
              </a:rPr>
              <a:t>inspect using </a:t>
            </a:r>
            <a:r>
              <a:rPr lang="en-US" sz="2643" b="true">
                <a:solidFill>
                  <a:srgbClr val="090147">
                    <a:alpha val="71765"/>
                  </a:srgbClr>
                </a:solidFill>
                <a:latin typeface="Poppins Bold"/>
                <a:ea typeface="Poppins Bold"/>
                <a:cs typeface="Poppins Bold"/>
                <a:sym typeface="Poppins Bold"/>
              </a:rPr>
              <a:t>commands</a:t>
            </a:r>
            <a:r>
              <a:rPr lang="en-US" sz="2643" b="true">
                <a:solidFill>
                  <a:srgbClr val="090147">
                    <a:alpha val="71765"/>
                  </a:srgbClr>
                </a:solidFill>
                <a:latin typeface="Poppins Bold"/>
                <a:ea typeface="Poppins Bold"/>
                <a:cs typeface="Poppins Bold"/>
                <a:sym typeface="Poppins Bold"/>
              </a:rPr>
              <a:t> </a:t>
            </a:r>
          </a:p>
          <a:p>
            <a:pPr algn="l" marL="0" indent="0" lvl="0">
              <a:lnSpc>
                <a:spcPts val="4493"/>
              </a:lnSpc>
              <a:spcBef>
                <a:spcPct val="0"/>
              </a:spcBef>
            </a:pPr>
            <a:r>
              <a:rPr lang="en-US" sz="2643">
                <a:solidFill>
                  <a:srgbClr val="090147">
                    <a:alpha val="71765"/>
                  </a:srgbClr>
                </a:solidFill>
                <a:latin typeface="Poppins"/>
                <a:ea typeface="Poppins"/>
                <a:cs typeface="Poppins"/>
                <a:sym typeface="Poppins"/>
              </a:rPr>
              <a:t> </a:t>
            </a:r>
            <a:r>
              <a:rPr lang="en-US" sz="2643" strike="noStrike" u="none">
                <a:solidFill>
                  <a:srgbClr val="090147">
                    <a:alpha val="71765"/>
                  </a:srgbClr>
                </a:solidFill>
                <a:latin typeface="Poppins"/>
                <a:ea typeface="Poppins"/>
                <a:cs typeface="Poppins"/>
                <a:sym typeface="Poppins"/>
              </a:rPr>
              <a:t> </a:t>
            </a:r>
          </a:p>
          <a:p>
            <a:pPr algn="l" marL="0" indent="0" lvl="0">
              <a:lnSpc>
                <a:spcPts val="4493"/>
              </a:lnSpc>
              <a:spcBef>
                <a:spcPct val="0"/>
              </a:spcBef>
            </a:pPr>
          </a:p>
        </p:txBody>
      </p:sp>
      <p:sp>
        <p:nvSpPr>
          <p:cNvPr name="TextBox 6" id="6"/>
          <p:cNvSpPr txBox="true"/>
          <p:nvPr/>
        </p:nvSpPr>
        <p:spPr>
          <a:xfrm rot="0">
            <a:off x="707790" y="2575034"/>
            <a:ext cx="1227415" cy="612811"/>
          </a:xfrm>
          <a:prstGeom prst="rect">
            <a:avLst/>
          </a:prstGeom>
        </p:spPr>
        <p:txBody>
          <a:bodyPr anchor="t" rtlCol="false" tIns="0" lIns="0" bIns="0" rIns="0">
            <a:spAutoFit/>
          </a:bodyPr>
          <a:lstStyle/>
          <a:p>
            <a:pPr algn="l" marL="0" indent="0" lvl="0">
              <a:lnSpc>
                <a:spcPts val="5014"/>
              </a:lnSpc>
              <a:spcBef>
                <a:spcPct val="0"/>
              </a:spcBef>
            </a:pPr>
            <a:r>
              <a:rPr lang="en-US" b="true" sz="2949" strike="noStrike" u="none">
                <a:solidFill>
                  <a:srgbClr val="090147">
                    <a:alpha val="71765"/>
                  </a:srgbClr>
                </a:solidFill>
                <a:latin typeface="Poppins Bold"/>
                <a:ea typeface="Poppins Bold"/>
                <a:cs typeface="Poppins Bold"/>
                <a:sym typeface="Poppins Bold"/>
              </a:rPr>
              <a:t>Step4:</a:t>
            </a:r>
          </a:p>
        </p:txBody>
      </p:sp>
      <p:sp>
        <p:nvSpPr>
          <p:cNvPr name="TextBox 7" id="7"/>
          <p:cNvSpPr txBox="true"/>
          <p:nvPr/>
        </p:nvSpPr>
        <p:spPr>
          <a:xfrm rot="0">
            <a:off x="707790" y="3692670"/>
            <a:ext cx="3861962" cy="1807451"/>
          </a:xfrm>
          <a:prstGeom prst="rect">
            <a:avLst/>
          </a:prstGeom>
        </p:spPr>
        <p:txBody>
          <a:bodyPr anchor="t" rtlCol="false" tIns="0" lIns="0" bIns="0" rIns="0">
            <a:spAutoFit/>
          </a:bodyPr>
          <a:lstStyle/>
          <a:p>
            <a:pPr algn="l" marL="558362" indent="-279181" lvl="1">
              <a:lnSpc>
                <a:spcPts val="3620"/>
              </a:lnSpc>
              <a:buFont typeface="Arial"/>
              <a:buChar char="•"/>
            </a:pPr>
            <a:r>
              <a:rPr lang="en-US" sz="2586">
                <a:solidFill>
                  <a:srgbClr val="FD696E"/>
                </a:solidFill>
                <a:latin typeface="Poppins"/>
                <a:ea typeface="Poppins"/>
                <a:cs typeface="Poppins"/>
                <a:sym typeface="Poppins"/>
              </a:rPr>
              <a:t>file kitten.jpg</a:t>
            </a:r>
          </a:p>
          <a:p>
            <a:pPr algn="l" marL="558362" indent="-279181" lvl="1">
              <a:lnSpc>
                <a:spcPts val="3620"/>
              </a:lnSpc>
              <a:buFont typeface="Arial"/>
              <a:buChar char="•"/>
            </a:pPr>
            <a:r>
              <a:rPr lang="en-US" sz="2586">
                <a:solidFill>
                  <a:srgbClr val="FD696E"/>
                </a:solidFill>
                <a:latin typeface="Poppins"/>
                <a:ea typeface="Poppins"/>
                <a:cs typeface="Poppins"/>
                <a:sym typeface="Poppins"/>
              </a:rPr>
              <a:t> head -n 5 kitten.jpg</a:t>
            </a:r>
          </a:p>
          <a:p>
            <a:pPr algn="l" marL="558362" indent="-279181" lvl="1">
              <a:lnSpc>
                <a:spcPts val="3620"/>
              </a:lnSpc>
              <a:buFont typeface="Arial"/>
              <a:buChar char="•"/>
            </a:pPr>
            <a:r>
              <a:rPr lang="en-US" sz="2586">
                <a:solidFill>
                  <a:srgbClr val="FD696E"/>
                </a:solidFill>
                <a:latin typeface="Poppins"/>
                <a:ea typeface="Poppins"/>
                <a:cs typeface="Poppins"/>
                <a:sym typeface="Poppins"/>
              </a:rPr>
              <a:t> strings kitten.jpg </a:t>
            </a:r>
          </a:p>
          <a:p>
            <a:pPr algn="l" marL="558362" indent="-279181" lvl="1">
              <a:lnSpc>
                <a:spcPts val="3620"/>
              </a:lnSpc>
              <a:buFont typeface="Arial"/>
              <a:buChar char="•"/>
            </a:pPr>
            <a:r>
              <a:rPr lang="en-US" sz="2586">
                <a:solidFill>
                  <a:srgbClr val="FD696E"/>
                </a:solidFill>
                <a:latin typeface="Poppins"/>
                <a:ea typeface="Poppins"/>
                <a:cs typeface="Poppins"/>
                <a:sym typeface="Poppins"/>
              </a:rPr>
              <a:t> exiftool kitten.jpg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6016910" y="3649430"/>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556811" y="266034"/>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90963" y="1190625"/>
            <a:ext cx="7435089" cy="1606176"/>
          </a:xfrm>
          <a:prstGeom prst="rect">
            <a:avLst/>
          </a:prstGeom>
        </p:spPr>
        <p:txBody>
          <a:bodyPr anchor="t" rtlCol="false" tIns="0" lIns="0" bIns="0" rIns="0">
            <a:spAutoFit/>
          </a:bodyPr>
          <a:lstStyle/>
          <a:p>
            <a:pPr algn="l" marL="0" indent="0" lvl="0">
              <a:lnSpc>
                <a:spcPts val="11155"/>
              </a:lnSpc>
              <a:spcBef>
                <a:spcPct val="0"/>
              </a:spcBef>
            </a:pPr>
            <a:r>
              <a:rPr lang="en-US" b="true" sz="11620" spc="-592">
                <a:solidFill>
                  <a:srgbClr val="FD696E"/>
                </a:solidFill>
                <a:latin typeface="Poppins Bold"/>
                <a:ea typeface="Poppins Bold"/>
                <a:cs typeface="Poppins Bold"/>
                <a:sym typeface="Poppins Bold"/>
              </a:rPr>
              <a:t>Tools Used</a:t>
            </a:r>
          </a:p>
        </p:txBody>
      </p:sp>
      <p:sp>
        <p:nvSpPr>
          <p:cNvPr name="TextBox 8" id="8"/>
          <p:cNvSpPr txBox="true"/>
          <p:nvPr/>
        </p:nvSpPr>
        <p:spPr>
          <a:xfrm rot="0">
            <a:off x="1569363" y="3350731"/>
            <a:ext cx="13998178" cy="4228584"/>
          </a:xfrm>
          <a:prstGeom prst="rect">
            <a:avLst/>
          </a:prstGeom>
        </p:spPr>
        <p:txBody>
          <a:bodyPr anchor="t" rtlCol="false" tIns="0" lIns="0" bIns="0" rIns="0">
            <a:spAutoFit/>
          </a:bodyPr>
          <a:lstStyle/>
          <a:p>
            <a:pPr algn="l" marL="1070459" indent="-535229" lvl="1">
              <a:lnSpc>
                <a:spcPts val="8428"/>
              </a:lnSpc>
              <a:buAutoNum type="arabicPeriod" startAt="1"/>
            </a:pPr>
            <a:r>
              <a:rPr lang="en-US" b="true" sz="4958" strike="noStrike" u="none">
                <a:solidFill>
                  <a:srgbClr val="FD696E">
                    <a:alpha val="71765"/>
                  </a:srgbClr>
                </a:solidFill>
                <a:latin typeface="Poppins Bold"/>
                <a:ea typeface="Poppins Bold"/>
                <a:cs typeface="Poppins Bold"/>
                <a:sym typeface="Poppins Bold"/>
              </a:rPr>
              <a:t>PhotoRec </a:t>
            </a:r>
            <a:r>
              <a:rPr lang="en-US" sz="4958" strike="noStrike" u="none">
                <a:solidFill>
                  <a:srgbClr val="090147">
                    <a:alpha val="71765"/>
                  </a:srgbClr>
                </a:solidFill>
                <a:latin typeface="Poppins"/>
                <a:ea typeface="Poppins"/>
                <a:cs typeface="Poppins"/>
                <a:sym typeface="Poppins"/>
              </a:rPr>
              <a:t>— signature-based file carving</a:t>
            </a:r>
            <a:r>
              <a:rPr lang="en-US" b="true" sz="4958" strike="noStrike" u="none">
                <a:solidFill>
                  <a:srgbClr val="090147">
                    <a:alpha val="71765"/>
                  </a:srgbClr>
                </a:solidFill>
                <a:latin typeface="Poppins Bold"/>
                <a:ea typeface="Poppins Bold"/>
                <a:cs typeface="Poppins Bold"/>
                <a:sym typeface="Poppins Bold"/>
              </a:rPr>
              <a:t>​</a:t>
            </a:r>
          </a:p>
          <a:p>
            <a:pPr algn="l" marL="1070459" indent="-535229" lvl="1">
              <a:lnSpc>
                <a:spcPts val="8428"/>
              </a:lnSpc>
              <a:buAutoNum type="arabicPeriod" startAt="1"/>
            </a:pPr>
            <a:r>
              <a:rPr lang="en-US" b="true" sz="4958" strike="noStrike" u="none">
                <a:solidFill>
                  <a:srgbClr val="FD696E">
                    <a:alpha val="71765"/>
                  </a:srgbClr>
                </a:solidFill>
                <a:latin typeface="Poppins Bold"/>
                <a:ea typeface="Poppins Bold"/>
                <a:cs typeface="Poppins Bold"/>
                <a:sym typeface="Poppins Bold"/>
              </a:rPr>
              <a:t>​SDelete </a:t>
            </a:r>
            <a:r>
              <a:rPr lang="en-US" sz="4958" strike="noStrike" u="none">
                <a:solidFill>
                  <a:srgbClr val="090147">
                    <a:alpha val="71765"/>
                  </a:srgbClr>
                </a:solidFill>
                <a:latin typeface="Poppins"/>
                <a:ea typeface="Poppins"/>
                <a:cs typeface="Poppins"/>
                <a:sym typeface="Poppins"/>
              </a:rPr>
              <a:t>— secure deletion via overwriting</a:t>
            </a:r>
            <a:r>
              <a:rPr lang="en-US" b="true" sz="4958" strike="noStrike" u="none">
                <a:solidFill>
                  <a:srgbClr val="090147">
                    <a:alpha val="71765"/>
                  </a:srgbClr>
                </a:solidFill>
                <a:latin typeface="Poppins Bold"/>
                <a:ea typeface="Poppins Bold"/>
                <a:cs typeface="Poppins Bold"/>
                <a:sym typeface="Poppins Bold"/>
              </a:rPr>
              <a:t>​</a:t>
            </a:r>
          </a:p>
          <a:p>
            <a:pPr algn="l" marL="1070459" indent="-535229" lvl="1">
              <a:lnSpc>
                <a:spcPts val="8428"/>
              </a:lnSpc>
              <a:buAutoNum type="arabicPeriod" startAt="1"/>
            </a:pPr>
            <a:r>
              <a:rPr lang="en-US" b="true" sz="4958" strike="noStrike" u="none">
                <a:solidFill>
                  <a:srgbClr val="090147">
                    <a:alpha val="71765"/>
                  </a:srgbClr>
                </a:solidFill>
                <a:latin typeface="Poppins Bold"/>
                <a:ea typeface="Poppins Bold"/>
                <a:cs typeface="Poppins Bold"/>
                <a:sym typeface="Poppins Bold"/>
              </a:rPr>
              <a:t>​</a:t>
            </a:r>
            <a:r>
              <a:rPr lang="en-US" b="true" sz="4958" strike="noStrike" u="none">
                <a:solidFill>
                  <a:srgbClr val="FD696E">
                    <a:alpha val="71765"/>
                  </a:srgbClr>
                </a:solidFill>
                <a:latin typeface="Poppins Bold"/>
                <a:ea typeface="Poppins Bold"/>
                <a:cs typeface="Poppins Bold"/>
                <a:sym typeface="Poppins Bold"/>
              </a:rPr>
              <a:t>SHA-256 </a:t>
            </a:r>
            <a:r>
              <a:rPr lang="en-US" sz="4958" strike="noStrike" u="none">
                <a:solidFill>
                  <a:srgbClr val="090147">
                    <a:alpha val="71765"/>
                  </a:srgbClr>
                </a:solidFill>
                <a:latin typeface="Poppins"/>
                <a:ea typeface="Poppins"/>
                <a:cs typeface="Poppins"/>
                <a:sym typeface="Poppins"/>
              </a:rPr>
              <a:t>— integrity verification​</a:t>
            </a:r>
          </a:p>
          <a:p>
            <a:pPr algn="l" marL="1070459" indent="-535229" lvl="1">
              <a:lnSpc>
                <a:spcPts val="8428"/>
              </a:lnSpc>
              <a:buAutoNum type="arabicPeriod" startAt="1"/>
            </a:pPr>
            <a:r>
              <a:rPr lang="en-US" b="true" sz="4958" strike="noStrike" u="none">
                <a:solidFill>
                  <a:srgbClr val="FD696E">
                    <a:alpha val="71765"/>
                  </a:srgbClr>
                </a:solidFill>
                <a:latin typeface="Poppins Bold"/>
                <a:ea typeface="Poppins Bold"/>
                <a:cs typeface="Poppins Bold"/>
                <a:sym typeface="Poppins Bold"/>
              </a:rPr>
              <a:t>Autopsy </a:t>
            </a:r>
            <a:r>
              <a:rPr lang="en-US" sz="4958" strike="noStrike" u="none">
                <a:solidFill>
                  <a:srgbClr val="090147">
                    <a:alpha val="71765"/>
                  </a:srgbClr>
                </a:solidFill>
                <a:latin typeface="Poppins"/>
                <a:ea typeface="Poppins"/>
                <a:cs typeface="Poppins"/>
                <a:sym typeface="Poppins"/>
              </a:rPr>
              <a:t>— disk image analysis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0181" y="3751911"/>
            <a:ext cx="17587819" cy="1033284"/>
          </a:xfrm>
          <a:custGeom>
            <a:avLst/>
            <a:gdLst/>
            <a:ahLst/>
            <a:cxnLst/>
            <a:rect r="r" b="b" t="t" l="l"/>
            <a:pathLst>
              <a:path h="1033284" w="17587819">
                <a:moveTo>
                  <a:pt x="0" y="0"/>
                </a:moveTo>
                <a:lnTo>
                  <a:pt x="17587819" y="0"/>
                </a:lnTo>
                <a:lnTo>
                  <a:pt x="17587819" y="1033285"/>
                </a:lnTo>
                <a:lnTo>
                  <a:pt x="0" y="1033285"/>
                </a:lnTo>
                <a:lnTo>
                  <a:pt x="0" y="0"/>
                </a:lnTo>
                <a:close/>
              </a:path>
            </a:pathLst>
          </a:custGeom>
          <a:blipFill>
            <a:blip r:embed="rId2"/>
            <a:stretch>
              <a:fillRect l="0" t="0" r="0" b="0"/>
            </a:stretch>
          </a:blipFill>
        </p:spPr>
      </p:sp>
      <p:sp>
        <p:nvSpPr>
          <p:cNvPr name="TextBox 3" id="3"/>
          <p:cNvSpPr txBox="true"/>
          <p:nvPr/>
        </p:nvSpPr>
        <p:spPr>
          <a:xfrm rot="0">
            <a:off x="831258" y="685040"/>
            <a:ext cx="5558314" cy="1490612"/>
          </a:xfrm>
          <a:prstGeom prst="rect">
            <a:avLst/>
          </a:prstGeom>
        </p:spPr>
        <p:txBody>
          <a:bodyPr anchor="t" rtlCol="false" tIns="0" lIns="0" bIns="0" rIns="0">
            <a:spAutoFit/>
          </a:bodyPr>
          <a:lstStyle/>
          <a:p>
            <a:pPr algn="just" marL="0" indent="0" lvl="0">
              <a:lnSpc>
                <a:spcPts val="10348"/>
              </a:lnSpc>
              <a:spcBef>
                <a:spcPct val="0"/>
              </a:spcBef>
            </a:pPr>
            <a:r>
              <a:rPr lang="en-US" b="true" sz="10779" spc="-549">
                <a:solidFill>
                  <a:srgbClr val="090147"/>
                </a:solidFill>
                <a:latin typeface="Poppins Bold"/>
                <a:ea typeface="Poppins Bold"/>
                <a:cs typeface="Poppins Bold"/>
                <a:sym typeface="Poppins Bold"/>
              </a:rPr>
              <a:t>phase 3: </a:t>
            </a:r>
          </a:p>
        </p:txBody>
      </p:sp>
      <p:sp>
        <p:nvSpPr>
          <p:cNvPr name="TextBox 4" id="4"/>
          <p:cNvSpPr txBox="true"/>
          <p:nvPr/>
        </p:nvSpPr>
        <p:spPr>
          <a:xfrm rot="0">
            <a:off x="6343650" y="903364"/>
            <a:ext cx="3714631" cy="1272288"/>
          </a:xfrm>
          <a:prstGeom prst="rect">
            <a:avLst/>
          </a:prstGeom>
        </p:spPr>
        <p:txBody>
          <a:bodyPr anchor="t" rtlCol="false" tIns="0" lIns="0" bIns="0" rIns="0">
            <a:spAutoFit/>
          </a:bodyPr>
          <a:lstStyle/>
          <a:p>
            <a:pPr algn="l" marL="0" indent="0" lvl="0">
              <a:lnSpc>
                <a:spcPts val="8872"/>
              </a:lnSpc>
              <a:spcBef>
                <a:spcPct val="0"/>
              </a:spcBef>
            </a:pPr>
            <a:r>
              <a:rPr lang="en-US" sz="9241" spc="-471">
                <a:solidFill>
                  <a:srgbClr val="FD696E"/>
                </a:solidFill>
                <a:latin typeface="Poppins"/>
                <a:ea typeface="Poppins"/>
                <a:cs typeface="Poppins"/>
                <a:sym typeface="Poppins"/>
              </a:rPr>
              <a:t>Results</a:t>
            </a:r>
          </a:p>
        </p:txBody>
      </p:sp>
      <p:sp>
        <p:nvSpPr>
          <p:cNvPr name="TextBox 5" id="5"/>
          <p:cNvSpPr txBox="true"/>
          <p:nvPr/>
        </p:nvSpPr>
        <p:spPr>
          <a:xfrm rot="0">
            <a:off x="831258" y="2730286"/>
            <a:ext cx="17293231" cy="537008"/>
          </a:xfrm>
          <a:prstGeom prst="rect">
            <a:avLst/>
          </a:prstGeom>
        </p:spPr>
        <p:txBody>
          <a:bodyPr anchor="t" rtlCol="false" tIns="0" lIns="0" bIns="0" rIns="0">
            <a:spAutoFit/>
          </a:bodyPr>
          <a:lstStyle/>
          <a:p>
            <a:pPr algn="l" marL="0" indent="0" lvl="0">
              <a:lnSpc>
                <a:spcPts val="4493"/>
              </a:lnSpc>
              <a:spcBef>
                <a:spcPct val="0"/>
              </a:spcBef>
            </a:pPr>
            <a:r>
              <a:rPr lang="en-US" b="true" sz="2643" strike="noStrike" u="none">
                <a:solidFill>
                  <a:srgbClr val="FD696E">
                    <a:alpha val="71765"/>
                  </a:srgbClr>
                </a:solidFill>
                <a:latin typeface="Poppins Bold"/>
                <a:ea typeface="Poppins Bold"/>
                <a:cs typeface="Poppins Bold"/>
                <a:sym typeface="Poppins Bold"/>
              </a:rPr>
              <a:t>file kitten.jpg </a:t>
            </a:r>
            <a:r>
              <a:rPr lang="en-US" b="true" sz="2643" strike="noStrike" u="none">
                <a:solidFill>
                  <a:srgbClr val="090147">
                    <a:alpha val="71765"/>
                  </a:srgbClr>
                </a:solidFill>
                <a:latin typeface="Poppins Bold"/>
                <a:ea typeface="Poppins Bold"/>
                <a:cs typeface="Poppins Bold"/>
                <a:sym typeface="Poppins Bold"/>
              </a:rPr>
              <a:t>reveals it is a shell script, which can then be executed to get the final clue</a:t>
            </a:r>
          </a:p>
        </p:txBody>
      </p:sp>
      <p:sp>
        <p:nvSpPr>
          <p:cNvPr name="TextBox 6" id="6"/>
          <p:cNvSpPr txBox="true"/>
          <p:nvPr/>
        </p:nvSpPr>
        <p:spPr>
          <a:xfrm rot="0">
            <a:off x="848223" y="5128096"/>
            <a:ext cx="17259300" cy="1660958"/>
          </a:xfrm>
          <a:prstGeom prst="rect">
            <a:avLst/>
          </a:prstGeom>
        </p:spPr>
        <p:txBody>
          <a:bodyPr anchor="t" rtlCol="false" tIns="0" lIns="0" bIns="0" rIns="0">
            <a:spAutoFit/>
          </a:bodyPr>
          <a:lstStyle/>
          <a:p>
            <a:pPr algn="l" marL="0" indent="0" lvl="0">
              <a:lnSpc>
                <a:spcPts val="4493"/>
              </a:lnSpc>
              <a:spcBef>
                <a:spcPct val="0"/>
              </a:spcBef>
            </a:pPr>
            <a:r>
              <a:rPr lang="en-US" b="true" sz="2643" strike="noStrike" u="none">
                <a:solidFill>
                  <a:srgbClr val="FD696E">
                    <a:alpha val="71765"/>
                  </a:srgbClr>
                </a:solidFill>
                <a:latin typeface="Poppins Bold"/>
                <a:ea typeface="Poppins Bold"/>
                <a:cs typeface="Poppins Bold"/>
                <a:sym typeface="Poppins Bold"/>
              </a:rPr>
              <a:t>23 21 2F 62 69 6E</a:t>
            </a:r>
            <a:r>
              <a:rPr lang="en-US" b="true" sz="2643" strike="noStrike" u="none">
                <a:solidFill>
                  <a:srgbClr val="090147">
                    <a:alpha val="71765"/>
                  </a:srgbClr>
                </a:solidFill>
                <a:latin typeface="Poppins Bold"/>
                <a:ea typeface="Poppins Bold"/>
                <a:cs typeface="Poppins Bold"/>
                <a:sym typeface="Poppins Bold"/>
              </a:rPr>
              <a:t> is the hex for </a:t>
            </a:r>
            <a:r>
              <a:rPr lang="en-US" b="true" sz="2643" strike="noStrike" u="none">
                <a:solidFill>
                  <a:srgbClr val="FD696E">
                    <a:alpha val="71765"/>
                  </a:srgbClr>
                </a:solidFill>
                <a:latin typeface="Poppins Bold"/>
                <a:ea typeface="Poppins Bold"/>
                <a:cs typeface="Poppins Bold"/>
                <a:sym typeface="Poppins Bold"/>
              </a:rPr>
              <a:t>#!/bin</a:t>
            </a:r>
            <a:r>
              <a:rPr lang="en-US" b="true" sz="2643" strike="noStrike" u="none">
                <a:solidFill>
                  <a:srgbClr val="090147">
                    <a:alpha val="71765"/>
                  </a:srgbClr>
                </a:solidFill>
                <a:latin typeface="Poppins Bold"/>
                <a:ea typeface="Poppins Bold"/>
                <a:cs typeface="Poppins Bold"/>
                <a:sym typeface="Poppins Bold"/>
              </a:rPr>
              <a:t> — the start of a shebang line. That tells the OS the file is a script and what interpreter to use </a:t>
            </a:r>
            <a:r>
              <a:rPr lang="en-US" b="true" sz="2643" strike="noStrike" u="none">
                <a:solidFill>
                  <a:srgbClr val="FD696E">
                    <a:alpha val="71765"/>
                  </a:srgbClr>
                </a:solidFill>
                <a:latin typeface="Poppins Bold"/>
                <a:ea typeface="Poppins Bold"/>
                <a:cs typeface="Poppins Bold"/>
                <a:sym typeface="Poppins Bold"/>
              </a:rPr>
              <a:t>(e.g. #!/bin/bash).</a:t>
            </a:r>
          </a:p>
          <a:p>
            <a:pPr algn="l" marL="0" indent="0" lvl="0">
              <a:lnSpc>
                <a:spcPts val="4493"/>
              </a:lnSpc>
              <a:spcBef>
                <a:spcPct val="0"/>
              </a:spcBef>
            </a:pPr>
            <a:r>
              <a:rPr lang="en-US" b="true" sz="2643" strike="noStrike" u="none">
                <a:solidFill>
                  <a:srgbClr val="090147">
                    <a:alpha val="71765"/>
                  </a:srgbClr>
                </a:solidFill>
                <a:latin typeface="Poppins Bold"/>
                <a:ea typeface="Poppins Bold"/>
                <a:cs typeface="Poppins Bold"/>
                <a:sym typeface="Poppins Bold"/>
              </a:rPr>
              <a:t> </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87330" y="7984037"/>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604379" y="8391376"/>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15679" y="1028700"/>
            <a:ext cx="6514180" cy="8600753"/>
          </a:xfrm>
          <a:custGeom>
            <a:avLst/>
            <a:gdLst/>
            <a:ahLst/>
            <a:cxnLst/>
            <a:rect r="r" b="b" t="t" l="l"/>
            <a:pathLst>
              <a:path h="8600753" w="6514180">
                <a:moveTo>
                  <a:pt x="0" y="0"/>
                </a:moveTo>
                <a:lnTo>
                  <a:pt x="6514179" y="0"/>
                </a:lnTo>
                <a:lnTo>
                  <a:pt x="6514179" y="8600753"/>
                </a:lnTo>
                <a:lnTo>
                  <a:pt x="0" y="8600753"/>
                </a:lnTo>
                <a:lnTo>
                  <a:pt x="0" y="0"/>
                </a:lnTo>
                <a:close/>
              </a:path>
            </a:pathLst>
          </a:custGeom>
          <a:blipFill>
            <a:blip r:embed="rId6"/>
            <a:stretch>
              <a:fillRect l="0" t="0" r="0" b="0"/>
            </a:stretch>
          </a:blipFill>
        </p:spPr>
      </p:sp>
      <p:sp>
        <p:nvSpPr>
          <p:cNvPr name="TextBox 8" id="8"/>
          <p:cNvSpPr txBox="true"/>
          <p:nvPr/>
        </p:nvSpPr>
        <p:spPr>
          <a:xfrm rot="0">
            <a:off x="8356192" y="2878278"/>
            <a:ext cx="9787473" cy="4435194"/>
          </a:xfrm>
          <a:prstGeom prst="rect">
            <a:avLst/>
          </a:prstGeom>
        </p:spPr>
        <p:txBody>
          <a:bodyPr anchor="t" rtlCol="false" tIns="0" lIns="0" bIns="0" rIns="0">
            <a:spAutoFit/>
          </a:bodyPr>
          <a:lstStyle/>
          <a:p>
            <a:pPr algn="l" marL="677080" indent="-338540" lvl="1">
              <a:lnSpc>
                <a:spcPts val="4390"/>
              </a:lnSpc>
              <a:buFont typeface="Arial"/>
              <a:buChar char="•"/>
            </a:pPr>
            <a:r>
              <a:rPr lang="en-US" b="true" sz="3136">
                <a:solidFill>
                  <a:srgbClr val="FD696E"/>
                </a:solidFill>
                <a:latin typeface="Poppins Bold"/>
                <a:ea typeface="Poppins Bold"/>
                <a:cs typeface="Poppins Bold"/>
                <a:sym typeface="Poppins Bold"/>
              </a:rPr>
              <a:t>Evidence</a:t>
            </a:r>
            <a:r>
              <a:rPr lang="en-US" sz="3136">
                <a:solidFill>
                  <a:srgbClr val="FD696E"/>
                </a:solidFill>
                <a:latin typeface="Poppins"/>
                <a:ea typeface="Poppins"/>
                <a:cs typeface="Poppins"/>
                <a:sym typeface="Poppins"/>
              </a:rPr>
              <a:t>:</a:t>
            </a:r>
            <a:r>
              <a:rPr lang="en-US" sz="3136">
                <a:solidFill>
                  <a:srgbClr val="000000"/>
                </a:solidFill>
                <a:latin typeface="Poppins"/>
                <a:ea typeface="Poppins"/>
                <a:cs typeface="Poppins"/>
                <a:sym typeface="Poppins"/>
              </a:rPr>
              <a:t> </a:t>
            </a:r>
            <a:r>
              <a:rPr lang="en-US" sz="3136">
                <a:solidFill>
                  <a:srgbClr val="072C68"/>
                </a:solidFill>
                <a:latin typeface="Poppins"/>
                <a:ea typeface="Poppins"/>
                <a:cs typeface="Poppins"/>
                <a:sym typeface="Poppins"/>
              </a:rPr>
              <a:t>kitten.jpg</a:t>
            </a:r>
          </a:p>
          <a:p>
            <a:pPr algn="l" marL="677080" indent="-338540" lvl="1">
              <a:lnSpc>
                <a:spcPts val="4390"/>
              </a:lnSpc>
              <a:buFont typeface="Arial"/>
              <a:buChar char="•"/>
            </a:pPr>
            <a:r>
              <a:rPr lang="en-US" b="true" sz="3136">
                <a:solidFill>
                  <a:srgbClr val="FD696E"/>
                </a:solidFill>
                <a:latin typeface="Poppins Bold"/>
                <a:ea typeface="Poppins Bold"/>
                <a:cs typeface="Poppins Bold"/>
                <a:sym typeface="Poppins Bold"/>
              </a:rPr>
              <a:t> Technique: </a:t>
            </a:r>
            <a:r>
              <a:rPr lang="en-US" sz="3136">
                <a:solidFill>
                  <a:srgbClr val="072C68"/>
                </a:solidFill>
                <a:latin typeface="Poppins"/>
                <a:ea typeface="Poppins"/>
                <a:cs typeface="Poppins"/>
                <a:sym typeface="Poppins"/>
              </a:rPr>
              <a:t>Fake extension (image that is not an image)</a:t>
            </a:r>
          </a:p>
          <a:p>
            <a:pPr algn="l" marL="677080" indent="-338540" lvl="1">
              <a:lnSpc>
                <a:spcPts val="4390"/>
              </a:lnSpc>
              <a:buFont typeface="Arial"/>
              <a:buChar char="•"/>
            </a:pPr>
            <a:r>
              <a:rPr lang="en-US" b="true" sz="3136">
                <a:solidFill>
                  <a:srgbClr val="FD696E"/>
                </a:solidFill>
                <a:latin typeface="Poppins Bold"/>
                <a:ea typeface="Poppins Bold"/>
                <a:cs typeface="Poppins Bold"/>
                <a:sym typeface="Poppins Bold"/>
              </a:rPr>
              <a:t> Action:</a:t>
            </a:r>
          </a:p>
          <a:p>
            <a:pPr algn="l" marL="677080" indent="-338540" lvl="1">
              <a:lnSpc>
                <a:spcPts val="4390"/>
              </a:lnSpc>
              <a:buAutoNum type="arabicPeriod" startAt="1"/>
            </a:pPr>
            <a:r>
              <a:rPr lang="en-US" b="true" sz="3136">
                <a:solidFill>
                  <a:srgbClr val="042C6A"/>
                </a:solidFill>
                <a:latin typeface="Poppins Bold"/>
                <a:ea typeface="Poppins Bold"/>
                <a:cs typeface="Poppins Bold"/>
                <a:sym typeface="Poppins Bold"/>
              </a:rPr>
              <a:t>file kitten.jpg </a:t>
            </a:r>
            <a:r>
              <a:rPr lang="en-US" sz="3136">
                <a:solidFill>
                  <a:srgbClr val="042C6A"/>
                </a:solidFill>
                <a:latin typeface="Poppins"/>
                <a:ea typeface="Poppins"/>
                <a:cs typeface="Poppins"/>
                <a:sym typeface="Poppins"/>
              </a:rPr>
              <a:t>→ Detected shell script</a:t>
            </a:r>
          </a:p>
          <a:p>
            <a:pPr algn="l" marL="677080" indent="-338540" lvl="1">
              <a:lnSpc>
                <a:spcPts val="4390"/>
              </a:lnSpc>
              <a:buAutoNum type="arabicPeriod" startAt="1"/>
            </a:pPr>
            <a:r>
              <a:rPr lang="en-US" sz="3136">
                <a:solidFill>
                  <a:srgbClr val="042C6A"/>
                </a:solidFill>
                <a:latin typeface="Poppins"/>
                <a:ea typeface="Poppins"/>
                <a:cs typeface="Poppins"/>
                <a:sym typeface="Poppins"/>
              </a:rPr>
              <a:t>head and strings confirmed code inside</a:t>
            </a:r>
          </a:p>
          <a:p>
            <a:pPr algn="l" marL="677080" indent="-338540" lvl="1">
              <a:lnSpc>
                <a:spcPts val="4390"/>
              </a:lnSpc>
              <a:buAutoNum type="arabicPeriod" startAt="1"/>
            </a:pPr>
            <a:r>
              <a:rPr lang="en-US" sz="3136">
                <a:solidFill>
                  <a:srgbClr val="042C6A"/>
                </a:solidFill>
                <a:latin typeface="Poppins"/>
                <a:ea typeface="Poppins"/>
                <a:cs typeface="Poppins"/>
                <a:sym typeface="Poppins"/>
              </a:rPr>
              <a:t> Final Clue: “Mr. Whiskers attacks the Wi-Fi at 3 AM!”</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510550" y="5919131"/>
            <a:ext cx="9129976" cy="7660050"/>
          </a:xfrm>
          <a:custGeom>
            <a:avLst/>
            <a:gdLst/>
            <a:ahLst/>
            <a:cxnLst/>
            <a:rect r="r" b="b" t="t" l="l"/>
            <a:pathLst>
              <a:path h="7660050" w="9129976">
                <a:moveTo>
                  <a:pt x="0" y="0"/>
                </a:moveTo>
                <a:lnTo>
                  <a:pt x="9129976" y="0"/>
                </a:lnTo>
                <a:lnTo>
                  <a:pt x="9129976" y="7660050"/>
                </a:lnTo>
                <a:lnTo>
                  <a:pt x="0" y="7660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sp>
        <p:nvSpPr>
          <p:cNvPr name="TextBox 8" id="8"/>
          <p:cNvSpPr txBox="true"/>
          <p:nvPr/>
        </p:nvSpPr>
        <p:spPr>
          <a:xfrm rot="0">
            <a:off x="1028700" y="2617838"/>
            <a:ext cx="15822495" cy="1631698"/>
          </a:xfrm>
          <a:prstGeom prst="rect">
            <a:avLst/>
          </a:prstGeom>
        </p:spPr>
        <p:txBody>
          <a:bodyPr anchor="t" rtlCol="false" tIns="0" lIns="0" bIns="0" rIns="0">
            <a:spAutoFit/>
          </a:bodyPr>
          <a:lstStyle/>
          <a:p>
            <a:pPr algn="l">
              <a:lnSpc>
                <a:spcPts val="11339"/>
              </a:lnSpc>
            </a:pPr>
            <a:r>
              <a:rPr lang="en-US" sz="11811" spc="-602" b="true">
                <a:solidFill>
                  <a:srgbClr val="FFFFFF"/>
                </a:solidFill>
                <a:latin typeface="Poppins Bold"/>
                <a:ea typeface="Poppins Bold"/>
                <a:cs typeface="Poppins Bold"/>
                <a:sym typeface="Poppins Bold"/>
              </a:rPr>
              <a:t>Zbot</a:t>
            </a:r>
          </a:p>
        </p:txBody>
      </p:sp>
      <p:sp>
        <p:nvSpPr>
          <p:cNvPr name="TextBox 9" id="9"/>
          <p:cNvSpPr txBox="true"/>
          <p:nvPr/>
        </p:nvSpPr>
        <p:spPr>
          <a:xfrm rot="0">
            <a:off x="1028700" y="4459086"/>
            <a:ext cx="12354117" cy="2985415"/>
          </a:xfrm>
          <a:prstGeom prst="rect">
            <a:avLst/>
          </a:prstGeom>
        </p:spPr>
        <p:txBody>
          <a:bodyPr anchor="t" rtlCol="false" tIns="0" lIns="0" bIns="0" rIns="0">
            <a:spAutoFit/>
          </a:bodyPr>
          <a:lstStyle/>
          <a:p>
            <a:pPr algn="l">
              <a:lnSpc>
                <a:spcPts val="7518"/>
              </a:lnSpc>
            </a:pPr>
            <a:r>
              <a:rPr lang="en-US" sz="7831" spc="-399" b="true">
                <a:solidFill>
                  <a:srgbClr val="FD696E"/>
                </a:solidFill>
                <a:latin typeface="Poppins Bold"/>
                <a:ea typeface="Poppins Bold"/>
                <a:cs typeface="Poppins Bold"/>
                <a:sym typeface="Poppins Bold"/>
              </a:rPr>
              <a:t>The Payload Wakes Up The final clue led to a PDF.</a:t>
            </a:r>
          </a:p>
          <a:p>
            <a:pPr algn="l">
              <a:lnSpc>
                <a:spcPts val="7518"/>
              </a:lnSpc>
            </a:pPr>
          </a:p>
        </p:txBody>
      </p:sp>
      <p:sp>
        <p:nvSpPr>
          <p:cNvPr name="Freeform 10" id="10"/>
          <p:cNvSpPr/>
          <p:nvPr/>
        </p:nvSpPr>
        <p:spPr>
          <a:xfrm flipH="true" flipV="false" rot="0">
            <a:off x="16395274" y="494227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21202" y="0"/>
            <a:ext cx="8666798" cy="10287000"/>
          </a:xfrm>
          <a:custGeom>
            <a:avLst/>
            <a:gdLst/>
            <a:ahLst/>
            <a:cxnLst/>
            <a:rect r="r" b="b" t="t" l="l"/>
            <a:pathLst>
              <a:path h="10287000" w="8666798">
                <a:moveTo>
                  <a:pt x="0" y="0"/>
                </a:moveTo>
                <a:lnTo>
                  <a:pt x="8666798" y="0"/>
                </a:lnTo>
                <a:lnTo>
                  <a:pt x="8666798" y="10287000"/>
                </a:lnTo>
                <a:lnTo>
                  <a:pt x="0" y="10287000"/>
                </a:lnTo>
                <a:lnTo>
                  <a:pt x="0" y="0"/>
                </a:lnTo>
                <a:close/>
              </a:path>
            </a:pathLst>
          </a:custGeom>
          <a:blipFill>
            <a:blip r:embed="rId3"/>
            <a:stretch>
              <a:fillRect l="0" t="0" r="0" b="0"/>
            </a:stretch>
          </a:blipFill>
          <a:ln w="114300" cap="sq">
            <a:solidFill>
              <a:srgbClr val="221F77"/>
            </a:solidFill>
            <a:prstDash val="solid"/>
            <a:miter/>
          </a:ln>
        </p:spPr>
      </p:sp>
      <p:sp>
        <p:nvSpPr>
          <p:cNvPr name="TextBox 3" id="3"/>
          <p:cNvSpPr txBox="true"/>
          <p:nvPr/>
        </p:nvSpPr>
        <p:spPr>
          <a:xfrm rot="0">
            <a:off x="275951" y="2275136"/>
            <a:ext cx="9192117" cy="1049546"/>
          </a:xfrm>
          <a:prstGeom prst="rect">
            <a:avLst/>
          </a:prstGeom>
        </p:spPr>
        <p:txBody>
          <a:bodyPr anchor="t" rtlCol="false" tIns="0" lIns="0" bIns="0" rIns="0">
            <a:spAutoFit/>
          </a:bodyPr>
          <a:lstStyle/>
          <a:p>
            <a:pPr algn="l">
              <a:lnSpc>
                <a:spcPts val="7215"/>
              </a:lnSpc>
            </a:pPr>
            <a:r>
              <a:rPr lang="en-US" sz="7516" spc="-383" b="true">
                <a:solidFill>
                  <a:srgbClr val="090147"/>
                </a:solidFill>
                <a:latin typeface="Poppins Bold"/>
                <a:ea typeface="Poppins Bold"/>
                <a:cs typeface="Poppins Bold"/>
                <a:sym typeface="Poppins Bold"/>
              </a:rPr>
              <a:t>What is Zeus (Zbot)?</a:t>
            </a:r>
          </a:p>
        </p:txBody>
      </p:sp>
      <p:sp>
        <p:nvSpPr>
          <p:cNvPr name="TextBox 4" id="4"/>
          <p:cNvSpPr txBox="true"/>
          <p:nvPr/>
        </p:nvSpPr>
        <p:spPr>
          <a:xfrm rot="0">
            <a:off x="797305" y="3307773"/>
            <a:ext cx="8149409" cy="4799341"/>
          </a:xfrm>
          <a:prstGeom prst="rect">
            <a:avLst/>
          </a:prstGeom>
        </p:spPr>
        <p:txBody>
          <a:bodyPr anchor="t" rtlCol="false" tIns="0" lIns="0" bIns="0" rIns="0">
            <a:spAutoFit/>
          </a:bodyPr>
          <a:lstStyle/>
          <a:p>
            <a:pPr algn="l" marL="0" indent="0" lvl="0">
              <a:lnSpc>
                <a:spcPts val="4775"/>
              </a:lnSpc>
              <a:spcBef>
                <a:spcPct val="0"/>
              </a:spcBef>
            </a:pPr>
            <a:r>
              <a:rPr lang="en-US" sz="2808">
                <a:solidFill>
                  <a:srgbClr val="090147">
                    <a:alpha val="71765"/>
                  </a:srgbClr>
                </a:solidFill>
                <a:latin typeface="Poppins"/>
                <a:ea typeface="Poppins"/>
                <a:cs typeface="Poppins"/>
                <a:sym typeface="Poppins"/>
              </a:rPr>
              <a:t>Its one of the</a:t>
            </a:r>
            <a:r>
              <a:rPr lang="en-US" sz="2808" strike="noStrike" u="none">
                <a:solidFill>
                  <a:srgbClr val="090147">
                    <a:alpha val="71765"/>
                  </a:srgbClr>
                </a:solidFill>
                <a:latin typeface="Poppins"/>
                <a:ea typeface="Poppins"/>
                <a:cs typeface="Poppins"/>
                <a:sym typeface="Poppins"/>
              </a:rPr>
              <a:t> </a:t>
            </a:r>
            <a:r>
              <a:rPr lang="en-US" sz="2808" strike="noStrike" u="none">
                <a:solidFill>
                  <a:srgbClr val="090147">
                    <a:alpha val="71765"/>
                  </a:srgbClr>
                </a:solidFill>
                <a:latin typeface="Poppins"/>
                <a:ea typeface="Poppins"/>
                <a:cs typeface="Poppins"/>
                <a:sym typeface="Poppins"/>
              </a:rPr>
              <a:t>m</a:t>
            </a:r>
            <a:r>
              <a:rPr lang="en-US" sz="2808" strike="noStrike" u="none">
                <a:solidFill>
                  <a:srgbClr val="090147">
                    <a:alpha val="71765"/>
                  </a:srgbClr>
                </a:solidFill>
                <a:latin typeface="Poppins"/>
                <a:ea typeface="Poppins"/>
                <a:cs typeface="Poppins"/>
                <a:sym typeface="Poppins"/>
              </a:rPr>
              <a:t>ost </a:t>
            </a:r>
            <a:r>
              <a:rPr lang="en-US" sz="2808" strike="noStrike" u="none">
                <a:solidFill>
                  <a:srgbClr val="090147">
                    <a:alpha val="71765"/>
                  </a:srgbClr>
                </a:solidFill>
                <a:latin typeface="Poppins"/>
                <a:ea typeface="Poppins"/>
                <a:cs typeface="Poppins"/>
                <a:sym typeface="Poppins"/>
              </a:rPr>
              <a:t>n</a:t>
            </a:r>
            <a:r>
              <a:rPr lang="en-US" sz="2808" strike="noStrike" u="none">
                <a:solidFill>
                  <a:srgbClr val="090147">
                    <a:alpha val="71765"/>
                  </a:srgbClr>
                </a:solidFill>
                <a:latin typeface="Poppins"/>
                <a:ea typeface="Poppins"/>
                <a:cs typeface="Poppins"/>
                <a:sym typeface="Poppins"/>
              </a:rPr>
              <a:t>otor</a:t>
            </a:r>
            <a:r>
              <a:rPr lang="en-US" sz="2808" strike="noStrike" u="none">
                <a:solidFill>
                  <a:srgbClr val="090147">
                    <a:alpha val="71765"/>
                  </a:srgbClr>
                </a:solidFill>
                <a:latin typeface="Poppins"/>
                <a:ea typeface="Poppins"/>
                <a:cs typeface="Poppins"/>
                <a:sym typeface="Poppins"/>
              </a:rPr>
              <a:t>i</a:t>
            </a:r>
            <a:r>
              <a:rPr lang="en-US" sz="2808" strike="noStrike" u="none">
                <a:solidFill>
                  <a:srgbClr val="090147">
                    <a:alpha val="71765"/>
                  </a:srgbClr>
                </a:solidFill>
                <a:latin typeface="Poppins"/>
                <a:ea typeface="Poppins"/>
                <a:cs typeface="Poppins"/>
                <a:sym typeface="Poppins"/>
              </a:rPr>
              <a:t>o</a:t>
            </a:r>
            <a:r>
              <a:rPr lang="en-US" sz="2808" strike="noStrike" u="none">
                <a:solidFill>
                  <a:srgbClr val="090147">
                    <a:alpha val="71765"/>
                  </a:srgbClr>
                </a:solidFill>
                <a:latin typeface="Poppins"/>
                <a:ea typeface="Poppins"/>
                <a:cs typeface="Poppins"/>
                <a:sym typeface="Poppins"/>
              </a:rPr>
              <a:t>us</a:t>
            </a:r>
            <a:r>
              <a:rPr lang="en-US" sz="2808" strike="noStrike" u="none">
                <a:solidFill>
                  <a:srgbClr val="090147">
                    <a:alpha val="71765"/>
                  </a:srgbClr>
                </a:solidFill>
                <a:latin typeface="Poppins"/>
                <a:ea typeface="Poppins"/>
                <a:cs typeface="Poppins"/>
                <a:sym typeface="Poppins"/>
              </a:rPr>
              <a:t> banking tr</a:t>
            </a:r>
            <a:r>
              <a:rPr lang="en-US" sz="2808" strike="noStrike" u="none">
                <a:solidFill>
                  <a:srgbClr val="090147">
                    <a:alpha val="71765"/>
                  </a:srgbClr>
                </a:solidFill>
                <a:latin typeface="Poppins"/>
                <a:ea typeface="Poppins"/>
                <a:cs typeface="Poppins"/>
                <a:sym typeface="Poppins"/>
              </a:rPr>
              <a:t>oj</a:t>
            </a:r>
            <a:r>
              <a:rPr lang="en-US" sz="2808" strike="noStrike" u="none">
                <a:solidFill>
                  <a:srgbClr val="090147">
                    <a:alpha val="71765"/>
                  </a:srgbClr>
                </a:solidFill>
                <a:latin typeface="Poppins"/>
                <a:ea typeface="Poppins"/>
                <a:cs typeface="Poppins"/>
                <a:sym typeface="Poppins"/>
              </a:rPr>
              <a:t>ans e</a:t>
            </a:r>
            <a:r>
              <a:rPr lang="en-US" sz="2808" strike="noStrike" u="none">
                <a:solidFill>
                  <a:srgbClr val="090147">
                    <a:alpha val="71765"/>
                  </a:srgbClr>
                </a:solidFill>
                <a:latin typeface="Poppins"/>
                <a:ea typeface="Poppins"/>
                <a:cs typeface="Poppins"/>
                <a:sym typeface="Poppins"/>
              </a:rPr>
              <a:t>v</a:t>
            </a:r>
            <a:r>
              <a:rPr lang="en-US" sz="2808" strike="noStrike" u="none">
                <a:solidFill>
                  <a:srgbClr val="090147">
                    <a:alpha val="71765"/>
                  </a:srgbClr>
                </a:solidFill>
                <a:latin typeface="Poppins"/>
                <a:ea typeface="Poppins"/>
                <a:cs typeface="Poppins"/>
                <a:sym typeface="Poppins"/>
              </a:rPr>
              <a:t>er discovered. First identified in 2007, it was initially detected stealing sensitive data from systems owned by the U.S. Department of Transportation. Its creator is believed to be Evgeniy Mikhailovich Bogachev, a Russian hacker who remains one of the FBI’s most wanted cybercriminals.</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075538" y="8201986"/>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72018" y="0"/>
            <a:ext cx="18832037" cy="10287000"/>
          </a:xfrm>
          <a:custGeom>
            <a:avLst/>
            <a:gdLst/>
            <a:ahLst/>
            <a:cxnLst/>
            <a:rect r="r" b="b" t="t" l="l"/>
            <a:pathLst>
              <a:path h="10287000" w="18832037">
                <a:moveTo>
                  <a:pt x="0" y="0"/>
                </a:moveTo>
                <a:lnTo>
                  <a:pt x="18832036" y="0"/>
                </a:lnTo>
                <a:lnTo>
                  <a:pt x="18832036" y="10287000"/>
                </a:lnTo>
                <a:lnTo>
                  <a:pt x="0" y="10287000"/>
                </a:lnTo>
                <a:lnTo>
                  <a:pt x="0" y="0"/>
                </a:lnTo>
                <a:close/>
              </a:path>
            </a:pathLst>
          </a:custGeom>
          <a:blipFill>
            <a:blip r:embed="rId5"/>
            <a:stretch>
              <a:fillRect l="0" t="0" r="0" b="0"/>
            </a:stretch>
          </a:blipFill>
        </p:spPr>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075538" y="8201986"/>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11294" y="0"/>
            <a:ext cx="18499294" cy="10287000"/>
          </a:xfrm>
          <a:custGeom>
            <a:avLst/>
            <a:gdLst/>
            <a:ahLst/>
            <a:cxnLst/>
            <a:rect r="r" b="b" t="t" l="l"/>
            <a:pathLst>
              <a:path h="10287000" w="18499294">
                <a:moveTo>
                  <a:pt x="0" y="0"/>
                </a:moveTo>
                <a:lnTo>
                  <a:pt x="18499294" y="0"/>
                </a:lnTo>
                <a:lnTo>
                  <a:pt x="18499294" y="10287000"/>
                </a:lnTo>
                <a:lnTo>
                  <a:pt x="0" y="10287000"/>
                </a:lnTo>
                <a:lnTo>
                  <a:pt x="0" y="0"/>
                </a:lnTo>
                <a:close/>
              </a:path>
            </a:pathLst>
          </a:custGeom>
          <a:blipFill>
            <a:blip r:embed="rId5"/>
            <a:stretch>
              <a:fillRect l="-899" t="0" r="-899" b="0"/>
            </a:stretch>
          </a:blipFill>
        </p:spPr>
      </p:sp>
    </p:spTree>
  </p:cSld>
  <p:clrMapOvr>
    <a:masterClrMapping/>
  </p:clrMapOvr>
</p:sld>
</file>

<file path=ppt/slides/slide7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95350"/>
            <a:ext cx="16230600" cy="1248113"/>
          </a:xfrm>
          <a:prstGeom prst="rect">
            <a:avLst/>
          </a:prstGeom>
        </p:spPr>
        <p:txBody>
          <a:bodyPr anchor="t" rtlCol="false" tIns="0" lIns="0" bIns="0" rIns="0">
            <a:spAutoFit/>
          </a:bodyPr>
          <a:lstStyle/>
          <a:p>
            <a:pPr algn="l">
              <a:lnSpc>
                <a:spcPts val="4987"/>
              </a:lnSpc>
            </a:pPr>
            <a:r>
              <a:rPr lang="en-US" sz="3217" b="true">
                <a:solidFill>
                  <a:srgbClr val="090147"/>
                </a:solidFill>
                <a:latin typeface="Poppins Bold"/>
                <a:ea typeface="Poppins Bold"/>
                <a:cs typeface="Poppins Bold"/>
                <a:sym typeface="Poppins Bold"/>
              </a:rPr>
              <a:t>To dissect complex threats like Zeus, researchers utilize a dual-paradigm approach.</a:t>
            </a:r>
          </a:p>
        </p:txBody>
      </p:sp>
      <p:grpSp>
        <p:nvGrpSpPr>
          <p:cNvPr name="Group 3" id="3"/>
          <p:cNvGrpSpPr/>
          <p:nvPr/>
        </p:nvGrpSpPr>
        <p:grpSpPr>
          <a:xfrm rot="0">
            <a:off x="3569234" y="2636935"/>
            <a:ext cx="11149531" cy="6324595"/>
            <a:chOff x="0" y="0"/>
            <a:chExt cx="14866042" cy="8432794"/>
          </a:xfrm>
        </p:grpSpPr>
        <p:grpSp>
          <p:nvGrpSpPr>
            <p:cNvPr name="Group 4" id="4"/>
            <p:cNvGrpSpPr/>
            <p:nvPr/>
          </p:nvGrpSpPr>
          <p:grpSpPr>
            <a:xfrm rot="0">
              <a:off x="0" y="0"/>
              <a:ext cx="8432794" cy="84327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799"/>
                  </a:lnSpc>
                </a:pPr>
                <a:r>
                  <a:rPr lang="en-US" sz="1999">
                    <a:solidFill>
                      <a:srgbClr val="FFFFFF"/>
                    </a:solidFill>
                    <a:latin typeface="Poppins"/>
                    <a:ea typeface="Poppins"/>
                    <a:cs typeface="Poppins"/>
                    <a:sym typeface="Poppins"/>
                  </a:rPr>
                  <a:t>Static Analysis and </a:t>
                </a:r>
              </a:p>
              <a:p>
                <a:pPr algn="ctr">
                  <a:lnSpc>
                    <a:spcPts val="2799"/>
                  </a:lnSpc>
                </a:pPr>
                <a:r>
                  <a:rPr lang="en-US" sz="1999">
                    <a:solidFill>
                      <a:srgbClr val="FFFFFF"/>
                    </a:solidFill>
                    <a:latin typeface="Poppins"/>
                    <a:ea typeface="Poppins"/>
                    <a:cs typeface="Poppins"/>
                    <a:sym typeface="Poppins"/>
                  </a:rPr>
                  <a:t>the PE Format</a:t>
                </a:r>
              </a:p>
            </p:txBody>
          </p:sp>
        </p:grpSp>
        <p:grpSp>
          <p:nvGrpSpPr>
            <p:cNvPr name="Group 7" id="7"/>
            <p:cNvGrpSpPr/>
            <p:nvPr/>
          </p:nvGrpSpPr>
          <p:grpSpPr>
            <a:xfrm rot="0">
              <a:off x="6433248" y="0"/>
              <a:ext cx="8432794" cy="843279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r>
                  <a:rPr lang="en-US" sz="1999">
                    <a:solidFill>
                      <a:srgbClr val="FFFFFF"/>
                    </a:solidFill>
                    <a:latin typeface="Poppins"/>
                    <a:ea typeface="Poppins"/>
                    <a:cs typeface="Poppins"/>
                    <a:sym typeface="Poppins"/>
                  </a:rPr>
                  <a:t>Dynamic Analysis and</a:t>
                </a:r>
              </a:p>
              <a:p>
                <a:pPr algn="ctr">
                  <a:lnSpc>
                    <a:spcPts val="2799"/>
                  </a:lnSpc>
                </a:pPr>
                <a:r>
                  <a:rPr lang="en-US" sz="1999">
                    <a:solidFill>
                      <a:srgbClr val="FFFFFF"/>
                    </a:solidFill>
                    <a:latin typeface="Poppins"/>
                    <a:ea typeface="Poppins"/>
                    <a:cs typeface="Poppins"/>
                    <a:sym typeface="Poppins"/>
                  </a:rPr>
                  <a:t> API Hooking</a:t>
                </a:r>
              </a:p>
            </p:txBody>
          </p:sp>
        </p:grpSp>
      </p:gr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4484" y="0"/>
            <a:ext cx="18832037" cy="10287000"/>
          </a:xfrm>
          <a:custGeom>
            <a:avLst/>
            <a:gdLst/>
            <a:ahLst/>
            <a:cxnLst/>
            <a:rect r="r" b="b" t="t" l="l"/>
            <a:pathLst>
              <a:path h="10287000" w="18832037">
                <a:moveTo>
                  <a:pt x="0" y="0"/>
                </a:moveTo>
                <a:lnTo>
                  <a:pt x="18832036" y="0"/>
                </a:lnTo>
                <a:lnTo>
                  <a:pt x="18832036" y="10287000"/>
                </a:lnTo>
                <a:lnTo>
                  <a:pt x="0" y="10287000"/>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344060" y="4186471"/>
            <a:ext cx="2943940" cy="1953706"/>
          </a:xfrm>
          <a:custGeom>
            <a:avLst/>
            <a:gdLst/>
            <a:ahLst/>
            <a:cxnLst/>
            <a:rect r="r" b="b" t="t" l="l"/>
            <a:pathLst>
              <a:path h="1953706" w="2943940">
                <a:moveTo>
                  <a:pt x="2943940" y="0"/>
                </a:moveTo>
                <a:lnTo>
                  <a:pt x="0" y="0"/>
                </a:lnTo>
                <a:lnTo>
                  <a:pt x="0" y="1953705"/>
                </a:lnTo>
                <a:lnTo>
                  <a:pt x="2943940" y="1953705"/>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556811" y="222732"/>
            <a:ext cx="3731189" cy="2476153"/>
          </a:xfrm>
          <a:custGeom>
            <a:avLst/>
            <a:gdLst/>
            <a:ahLst/>
            <a:cxnLst/>
            <a:rect r="r" b="b" t="t" l="l"/>
            <a:pathLst>
              <a:path h="2476153" w="3731189">
                <a:moveTo>
                  <a:pt x="3731189" y="0"/>
                </a:moveTo>
                <a:lnTo>
                  <a:pt x="0" y="0"/>
                </a:lnTo>
                <a:lnTo>
                  <a:pt x="0" y="2476152"/>
                </a:lnTo>
                <a:lnTo>
                  <a:pt x="3731189" y="2476152"/>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02036" y="1999241"/>
            <a:ext cx="12967931" cy="1551686"/>
          </a:xfrm>
          <a:prstGeom prst="rect">
            <a:avLst/>
          </a:prstGeom>
        </p:spPr>
        <p:txBody>
          <a:bodyPr anchor="t" rtlCol="false" tIns="0" lIns="0" bIns="0" rIns="0">
            <a:spAutoFit/>
          </a:bodyPr>
          <a:lstStyle/>
          <a:p>
            <a:pPr algn="l" marL="0" indent="0" lvl="0">
              <a:lnSpc>
                <a:spcPts val="10771"/>
              </a:lnSpc>
              <a:spcBef>
                <a:spcPct val="0"/>
              </a:spcBef>
            </a:pPr>
            <a:r>
              <a:rPr lang="en-US" b="true" sz="11220" spc="-572">
                <a:solidFill>
                  <a:srgbClr val="090147"/>
                </a:solidFill>
                <a:latin typeface="Poppins Bold"/>
                <a:ea typeface="Poppins Bold"/>
                <a:cs typeface="Poppins Bold"/>
                <a:sym typeface="Poppins Bold"/>
              </a:rPr>
              <a:t>Methodology Steps​</a:t>
            </a:r>
          </a:p>
        </p:txBody>
      </p:sp>
      <p:sp>
        <p:nvSpPr>
          <p:cNvPr name="TextBox 5" id="5"/>
          <p:cNvSpPr txBox="true"/>
          <p:nvPr/>
        </p:nvSpPr>
        <p:spPr>
          <a:xfrm rot="0">
            <a:off x="1250335" y="3466322"/>
            <a:ext cx="15787330" cy="5071483"/>
          </a:xfrm>
          <a:prstGeom prst="rect">
            <a:avLst/>
          </a:prstGeom>
        </p:spPr>
        <p:txBody>
          <a:bodyPr anchor="t" rtlCol="false" tIns="0" lIns="0" bIns="0" rIns="0">
            <a:spAutoFit/>
          </a:bodyPr>
          <a:lstStyle/>
          <a:p>
            <a:pPr algn="l" marL="1022098" indent="-511049" lvl="1">
              <a:lnSpc>
                <a:spcPts val="8048"/>
              </a:lnSpc>
              <a:buFont typeface="Arial"/>
              <a:buChar char="•"/>
            </a:pPr>
            <a:r>
              <a:rPr lang="en-US" sz="4734">
                <a:solidFill>
                  <a:srgbClr val="090147">
                    <a:alpha val="71765"/>
                  </a:srgbClr>
                </a:solidFill>
                <a:latin typeface="Poppins"/>
                <a:ea typeface="Poppins"/>
                <a:cs typeface="Poppins"/>
                <a:sym typeface="Poppins"/>
              </a:rPr>
              <a:t>Dataset preparation</a:t>
            </a:r>
            <a:r>
              <a:rPr lang="en-US" sz="4734">
                <a:solidFill>
                  <a:srgbClr val="090147">
                    <a:alpha val="71765"/>
                  </a:srgbClr>
                </a:solidFill>
                <a:latin typeface="Poppins"/>
                <a:ea typeface="Poppins"/>
                <a:cs typeface="Poppins"/>
                <a:sym typeface="Poppins"/>
              </a:rPr>
              <a:t>​</a:t>
            </a:r>
          </a:p>
          <a:p>
            <a:pPr algn="l" marL="1022098" indent="-511049" lvl="1">
              <a:lnSpc>
                <a:spcPts val="8048"/>
              </a:lnSpc>
              <a:buFont typeface="Arial"/>
              <a:buChar char="•"/>
            </a:pPr>
            <a:r>
              <a:rPr lang="en-US" sz="4734">
                <a:solidFill>
                  <a:srgbClr val="090147">
                    <a:alpha val="71765"/>
                  </a:srgbClr>
                </a:solidFill>
                <a:latin typeface="Poppins"/>
                <a:ea typeface="Poppins"/>
                <a:cs typeface="Poppins"/>
                <a:sym typeface="Poppins"/>
              </a:rPr>
              <a:t>Controlled deletion​</a:t>
            </a:r>
          </a:p>
          <a:p>
            <a:pPr algn="l" marL="1022098" indent="-511049" lvl="1">
              <a:lnSpc>
                <a:spcPts val="8048"/>
              </a:lnSpc>
              <a:buFont typeface="Arial"/>
              <a:buChar char="•"/>
            </a:pPr>
            <a:r>
              <a:rPr lang="en-US" sz="4734">
                <a:solidFill>
                  <a:srgbClr val="090147">
                    <a:alpha val="71765"/>
                  </a:srgbClr>
                </a:solidFill>
                <a:latin typeface="Poppins"/>
                <a:ea typeface="Poppins"/>
                <a:cs typeface="Poppins"/>
                <a:sym typeface="Poppins"/>
              </a:rPr>
              <a:t>Forensic acquisition​</a:t>
            </a:r>
          </a:p>
          <a:p>
            <a:pPr algn="l" marL="1022098" indent="-511049" lvl="1">
              <a:lnSpc>
                <a:spcPts val="8048"/>
              </a:lnSpc>
              <a:buFont typeface="Arial"/>
              <a:buChar char="•"/>
            </a:pPr>
            <a:r>
              <a:rPr lang="en-US" sz="4734">
                <a:solidFill>
                  <a:srgbClr val="090147">
                    <a:alpha val="71765"/>
                  </a:srgbClr>
                </a:solidFill>
                <a:latin typeface="Poppins"/>
                <a:ea typeface="Poppins"/>
                <a:cs typeface="Poppins"/>
                <a:sym typeface="Poppins"/>
              </a:rPr>
              <a:t>File carving and recovery</a:t>
            </a:r>
          </a:p>
          <a:p>
            <a:pPr algn="l" marL="1022098" indent="-511049" lvl="1">
              <a:lnSpc>
                <a:spcPts val="8048"/>
              </a:lnSpc>
              <a:buFont typeface="Arial"/>
              <a:buChar char="•"/>
            </a:pPr>
            <a:r>
              <a:rPr lang="en-US" sz="4734">
                <a:solidFill>
                  <a:srgbClr val="090147">
                    <a:alpha val="71765"/>
                  </a:srgbClr>
                </a:solidFill>
                <a:latin typeface="Poppins"/>
                <a:ea typeface="Poppins"/>
                <a:cs typeface="Poppins"/>
                <a:sym typeface="Poppins"/>
              </a:rPr>
              <a:t>Integrity </a:t>
            </a:r>
            <a:r>
              <a:rPr lang="en-US" sz="4734">
                <a:solidFill>
                  <a:srgbClr val="090147">
                    <a:alpha val="71765"/>
                  </a:srgbClr>
                </a:solidFill>
                <a:latin typeface="Poppins"/>
                <a:ea typeface="Poppins"/>
                <a:cs typeface="Poppins"/>
                <a:sym typeface="Poppins"/>
              </a:rPr>
              <a:t>verification</a:t>
            </a:r>
          </a:p>
        </p:txBody>
      </p:sp>
      <p:grpSp>
        <p:nvGrpSpPr>
          <p:cNvPr name="Group 6" id="6"/>
          <p:cNvGrpSpPr/>
          <p:nvPr/>
        </p:nvGrpSpPr>
        <p:grpSpPr>
          <a:xfrm rot="0">
            <a:off x="11955724" y="7310780"/>
            <a:ext cx="7890774" cy="789077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769081" y="-1320318"/>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2018" y="0"/>
            <a:ext cx="18832037" cy="10287000"/>
          </a:xfrm>
          <a:custGeom>
            <a:avLst/>
            <a:gdLst/>
            <a:ahLst/>
            <a:cxnLst/>
            <a:rect r="r" b="b" t="t" l="l"/>
            <a:pathLst>
              <a:path h="10287000" w="18832037">
                <a:moveTo>
                  <a:pt x="0" y="0"/>
                </a:moveTo>
                <a:lnTo>
                  <a:pt x="18832036" y="0"/>
                </a:lnTo>
                <a:lnTo>
                  <a:pt x="18832036" y="10287000"/>
                </a:lnTo>
                <a:lnTo>
                  <a:pt x="0" y="10287000"/>
                </a:lnTo>
                <a:lnTo>
                  <a:pt x="0" y="0"/>
                </a:lnTo>
                <a:close/>
              </a:path>
            </a:pathLst>
          </a:custGeom>
          <a:blipFill>
            <a:blip r:embed="rId3"/>
            <a:stretch>
              <a:fillRect l="0" t="0" r="0" b="0"/>
            </a:stretch>
          </a:blipFill>
        </p:spPr>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05869" y="2872371"/>
            <a:ext cx="13876262" cy="4789907"/>
          </a:xfrm>
          <a:prstGeom prst="rect">
            <a:avLst/>
          </a:prstGeom>
        </p:spPr>
        <p:txBody>
          <a:bodyPr anchor="t" rtlCol="false" tIns="0" lIns="0" bIns="0" rIns="0">
            <a:spAutoFit/>
          </a:bodyPr>
          <a:lstStyle/>
          <a:p>
            <a:pPr algn="ctr">
              <a:lnSpc>
                <a:spcPts val="17667"/>
              </a:lnSpc>
            </a:pPr>
            <a:r>
              <a:rPr lang="en-US" b="true" sz="18403" spc="-938">
                <a:solidFill>
                  <a:srgbClr val="FFFFFF"/>
                </a:solidFill>
                <a:latin typeface="Poppins Bold"/>
                <a:ea typeface="Poppins Bold"/>
                <a:cs typeface="Poppins Bold"/>
                <a:sym typeface="Poppins Bold"/>
              </a:rPr>
              <a:t>Analysis Triage</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01952" y="341748"/>
            <a:ext cx="6731815" cy="9603504"/>
          </a:xfrm>
          <a:custGeom>
            <a:avLst/>
            <a:gdLst/>
            <a:ahLst/>
            <a:cxnLst/>
            <a:rect r="r" b="b" t="t" l="l"/>
            <a:pathLst>
              <a:path h="9603504" w="6731815">
                <a:moveTo>
                  <a:pt x="0" y="0"/>
                </a:moveTo>
                <a:lnTo>
                  <a:pt x="6731816" y="0"/>
                </a:lnTo>
                <a:lnTo>
                  <a:pt x="6731816" y="9603504"/>
                </a:lnTo>
                <a:lnTo>
                  <a:pt x="0" y="9603504"/>
                </a:lnTo>
                <a:lnTo>
                  <a:pt x="0" y="0"/>
                </a:lnTo>
                <a:close/>
              </a:path>
            </a:pathLst>
          </a:custGeom>
          <a:blipFill>
            <a:blip r:embed="rId3"/>
            <a:stretch>
              <a:fillRect l="-64798" t="-14924" r="-66341" b="-14491"/>
            </a:stretch>
          </a:blipFill>
        </p:spPr>
      </p:sp>
      <p:sp>
        <p:nvSpPr>
          <p:cNvPr name="TextBox 3" id="3"/>
          <p:cNvSpPr txBox="true"/>
          <p:nvPr/>
        </p:nvSpPr>
        <p:spPr>
          <a:xfrm rot="0">
            <a:off x="1713477" y="4667004"/>
            <a:ext cx="6234776" cy="1048241"/>
          </a:xfrm>
          <a:prstGeom prst="rect">
            <a:avLst/>
          </a:prstGeom>
        </p:spPr>
        <p:txBody>
          <a:bodyPr anchor="t" rtlCol="false" tIns="0" lIns="0" bIns="0" rIns="0">
            <a:spAutoFit/>
          </a:bodyPr>
          <a:lstStyle/>
          <a:p>
            <a:pPr algn="l">
              <a:lnSpc>
                <a:spcPts val="7215"/>
              </a:lnSpc>
            </a:pPr>
            <a:r>
              <a:rPr lang="en-US" b="true" sz="7516" spc="-383">
                <a:solidFill>
                  <a:srgbClr val="090147"/>
                </a:solidFill>
                <a:latin typeface="Poppins Bold"/>
                <a:ea typeface="Poppins Bold"/>
                <a:cs typeface="Poppins Bold"/>
                <a:sym typeface="Poppins Bold"/>
              </a:rPr>
              <a:t>Methodology</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013005"/>
            <a:ext cx="4530238" cy="2339342"/>
          </a:xfrm>
          <a:custGeom>
            <a:avLst/>
            <a:gdLst/>
            <a:ahLst/>
            <a:cxnLst/>
            <a:rect r="r" b="b" t="t" l="l"/>
            <a:pathLst>
              <a:path h="2339342" w="4530238">
                <a:moveTo>
                  <a:pt x="0" y="0"/>
                </a:moveTo>
                <a:lnTo>
                  <a:pt x="4530238" y="0"/>
                </a:lnTo>
                <a:lnTo>
                  <a:pt x="4530238" y="2339342"/>
                </a:lnTo>
                <a:lnTo>
                  <a:pt x="0" y="2339342"/>
                </a:lnTo>
                <a:lnTo>
                  <a:pt x="0" y="0"/>
                </a:lnTo>
                <a:close/>
              </a:path>
            </a:pathLst>
          </a:custGeom>
          <a:blipFill>
            <a:blip r:embed="rId3"/>
            <a:stretch>
              <a:fillRect l="-16494" t="-33170" r="-16494" b="-32556"/>
            </a:stretch>
          </a:blipFill>
        </p:spPr>
      </p:sp>
      <p:sp>
        <p:nvSpPr>
          <p:cNvPr name="Freeform 3" id="3"/>
          <p:cNvSpPr/>
          <p:nvPr/>
        </p:nvSpPr>
        <p:spPr>
          <a:xfrm flipH="false" flipV="false" rot="0">
            <a:off x="6028676" y="2454564"/>
            <a:ext cx="3716369" cy="3456223"/>
          </a:xfrm>
          <a:custGeom>
            <a:avLst/>
            <a:gdLst/>
            <a:ahLst/>
            <a:cxnLst/>
            <a:rect r="r" b="b" t="t" l="l"/>
            <a:pathLst>
              <a:path h="3456223" w="3716369">
                <a:moveTo>
                  <a:pt x="0" y="0"/>
                </a:moveTo>
                <a:lnTo>
                  <a:pt x="3716369" y="0"/>
                </a:lnTo>
                <a:lnTo>
                  <a:pt x="3716369" y="3456223"/>
                </a:lnTo>
                <a:lnTo>
                  <a:pt x="0" y="3456223"/>
                </a:lnTo>
                <a:lnTo>
                  <a:pt x="0" y="0"/>
                </a:lnTo>
                <a:close/>
              </a:path>
            </a:pathLst>
          </a:custGeom>
          <a:blipFill>
            <a:blip r:embed="rId4"/>
            <a:stretch>
              <a:fillRect l="0" t="0" r="0" b="0"/>
            </a:stretch>
          </a:blipFill>
        </p:spPr>
      </p:sp>
      <p:sp>
        <p:nvSpPr>
          <p:cNvPr name="Freeform 4" id="4"/>
          <p:cNvSpPr/>
          <p:nvPr/>
        </p:nvSpPr>
        <p:spPr>
          <a:xfrm flipH="false" flipV="false" rot="0">
            <a:off x="10214782" y="2520453"/>
            <a:ext cx="3324444" cy="3324444"/>
          </a:xfrm>
          <a:custGeom>
            <a:avLst/>
            <a:gdLst/>
            <a:ahLst/>
            <a:cxnLst/>
            <a:rect r="r" b="b" t="t" l="l"/>
            <a:pathLst>
              <a:path h="3324444" w="3324444">
                <a:moveTo>
                  <a:pt x="0" y="0"/>
                </a:moveTo>
                <a:lnTo>
                  <a:pt x="3324445" y="0"/>
                </a:lnTo>
                <a:lnTo>
                  <a:pt x="3324445" y="3324445"/>
                </a:lnTo>
                <a:lnTo>
                  <a:pt x="0" y="3324445"/>
                </a:lnTo>
                <a:lnTo>
                  <a:pt x="0" y="0"/>
                </a:lnTo>
                <a:close/>
              </a:path>
            </a:pathLst>
          </a:custGeom>
          <a:blipFill>
            <a:blip r:embed="rId5"/>
            <a:stretch>
              <a:fillRect l="0" t="0" r="0" b="0"/>
            </a:stretch>
          </a:blipFill>
        </p:spPr>
      </p:sp>
      <p:sp>
        <p:nvSpPr>
          <p:cNvPr name="Freeform 5" id="5"/>
          <p:cNvSpPr/>
          <p:nvPr/>
        </p:nvSpPr>
        <p:spPr>
          <a:xfrm flipH="false" flipV="false" rot="0">
            <a:off x="14008965" y="2729300"/>
            <a:ext cx="3954764" cy="2906751"/>
          </a:xfrm>
          <a:custGeom>
            <a:avLst/>
            <a:gdLst/>
            <a:ahLst/>
            <a:cxnLst/>
            <a:rect r="r" b="b" t="t" l="l"/>
            <a:pathLst>
              <a:path h="2906751" w="3954764">
                <a:moveTo>
                  <a:pt x="0" y="0"/>
                </a:moveTo>
                <a:lnTo>
                  <a:pt x="3954764" y="0"/>
                </a:lnTo>
                <a:lnTo>
                  <a:pt x="3954764" y="2906751"/>
                </a:lnTo>
                <a:lnTo>
                  <a:pt x="0" y="2906751"/>
                </a:lnTo>
                <a:lnTo>
                  <a:pt x="0" y="0"/>
                </a:lnTo>
                <a:close/>
              </a:path>
            </a:pathLst>
          </a:custGeom>
          <a:blipFill>
            <a:blip r:embed="rId6"/>
            <a:stretch>
              <a:fillRect l="0" t="0" r="0" b="0"/>
            </a:stretch>
          </a:blipFill>
        </p:spPr>
      </p:sp>
      <p:sp>
        <p:nvSpPr>
          <p:cNvPr name="Freeform 6" id="6"/>
          <p:cNvSpPr/>
          <p:nvPr/>
        </p:nvSpPr>
        <p:spPr>
          <a:xfrm flipH="false" flipV="false" rot="0">
            <a:off x="3671263" y="6364430"/>
            <a:ext cx="3288667" cy="3284556"/>
          </a:xfrm>
          <a:custGeom>
            <a:avLst/>
            <a:gdLst/>
            <a:ahLst/>
            <a:cxnLst/>
            <a:rect r="r" b="b" t="t" l="l"/>
            <a:pathLst>
              <a:path h="3284556" w="3288667">
                <a:moveTo>
                  <a:pt x="0" y="0"/>
                </a:moveTo>
                <a:lnTo>
                  <a:pt x="3288667" y="0"/>
                </a:lnTo>
                <a:lnTo>
                  <a:pt x="3288667" y="3284556"/>
                </a:lnTo>
                <a:lnTo>
                  <a:pt x="0" y="3284556"/>
                </a:lnTo>
                <a:lnTo>
                  <a:pt x="0" y="0"/>
                </a:lnTo>
                <a:close/>
              </a:path>
            </a:pathLst>
          </a:custGeom>
          <a:blipFill>
            <a:blip r:embed="rId7"/>
            <a:stretch>
              <a:fillRect l="0" t="0" r="0" b="0"/>
            </a:stretch>
          </a:blipFill>
        </p:spPr>
      </p:sp>
      <p:sp>
        <p:nvSpPr>
          <p:cNvPr name="Freeform 7" id="7"/>
          <p:cNvSpPr/>
          <p:nvPr/>
        </p:nvSpPr>
        <p:spPr>
          <a:xfrm flipH="false" flipV="false" rot="0">
            <a:off x="7429668" y="6364430"/>
            <a:ext cx="3284556" cy="3284556"/>
          </a:xfrm>
          <a:custGeom>
            <a:avLst/>
            <a:gdLst/>
            <a:ahLst/>
            <a:cxnLst/>
            <a:rect r="r" b="b" t="t" l="l"/>
            <a:pathLst>
              <a:path h="3284556" w="3284556">
                <a:moveTo>
                  <a:pt x="0" y="0"/>
                </a:moveTo>
                <a:lnTo>
                  <a:pt x="3284556" y="0"/>
                </a:lnTo>
                <a:lnTo>
                  <a:pt x="3284556" y="3284556"/>
                </a:lnTo>
                <a:lnTo>
                  <a:pt x="0" y="3284556"/>
                </a:lnTo>
                <a:lnTo>
                  <a:pt x="0" y="0"/>
                </a:lnTo>
                <a:close/>
              </a:path>
            </a:pathLst>
          </a:custGeom>
          <a:blipFill>
            <a:blip r:embed="rId8"/>
            <a:stretch>
              <a:fillRect l="0" t="0" r="0" b="0"/>
            </a:stretch>
          </a:blipFill>
        </p:spPr>
      </p:sp>
      <p:sp>
        <p:nvSpPr>
          <p:cNvPr name="TextBox 8" id="8"/>
          <p:cNvSpPr txBox="true"/>
          <p:nvPr/>
        </p:nvSpPr>
        <p:spPr>
          <a:xfrm rot="0">
            <a:off x="848231" y="554744"/>
            <a:ext cx="8934732" cy="1242952"/>
          </a:xfrm>
          <a:prstGeom prst="rect">
            <a:avLst/>
          </a:prstGeom>
        </p:spPr>
        <p:txBody>
          <a:bodyPr anchor="t" rtlCol="false" tIns="0" lIns="0" bIns="0" rIns="0">
            <a:spAutoFit/>
          </a:bodyPr>
          <a:lstStyle/>
          <a:p>
            <a:pPr algn="l">
              <a:lnSpc>
                <a:spcPts val="9972"/>
              </a:lnSpc>
            </a:pPr>
            <a:r>
              <a:rPr lang="en-US" sz="6433" b="true">
                <a:solidFill>
                  <a:srgbClr val="FD696E"/>
                </a:solidFill>
                <a:latin typeface="Poppins Bold"/>
                <a:ea typeface="Poppins Bold"/>
                <a:cs typeface="Poppins Bold"/>
                <a:sym typeface="Poppins Bold"/>
              </a:rPr>
              <a:t>Tools &amp; Environment</a:t>
            </a:r>
          </a:p>
        </p:txBody>
      </p:sp>
      <p:sp>
        <p:nvSpPr>
          <p:cNvPr name="Freeform 9" id="9"/>
          <p:cNvSpPr/>
          <p:nvPr/>
        </p:nvSpPr>
        <p:spPr>
          <a:xfrm flipH="false" flipV="false" rot="0">
            <a:off x="11183962" y="6290320"/>
            <a:ext cx="3432775" cy="3432775"/>
          </a:xfrm>
          <a:custGeom>
            <a:avLst/>
            <a:gdLst/>
            <a:ahLst/>
            <a:cxnLst/>
            <a:rect r="r" b="b" t="t" l="l"/>
            <a:pathLst>
              <a:path h="3432775" w="3432775">
                <a:moveTo>
                  <a:pt x="0" y="0"/>
                </a:moveTo>
                <a:lnTo>
                  <a:pt x="3432775" y="0"/>
                </a:lnTo>
                <a:lnTo>
                  <a:pt x="3432775" y="3432775"/>
                </a:lnTo>
                <a:lnTo>
                  <a:pt x="0" y="3432775"/>
                </a:lnTo>
                <a:lnTo>
                  <a:pt x="0" y="0"/>
                </a:lnTo>
                <a:close/>
              </a:path>
            </a:pathLst>
          </a:custGeom>
          <a:blipFill>
            <a:blip r:embed="rId9"/>
            <a:stretch>
              <a:fillRect l="0" t="0" r="0" b="0"/>
            </a:stretch>
          </a:blipFill>
        </p:spPr>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02342" y="2319830"/>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stretch>
              <a:fillRect l="0" t="0" r="0" b="0"/>
            </a:stretch>
          </a:blipFill>
        </p:spPr>
      </p:sp>
      <p:sp>
        <p:nvSpPr>
          <p:cNvPr name="TextBox 3" id="3"/>
          <p:cNvSpPr txBox="true"/>
          <p:nvPr/>
        </p:nvSpPr>
        <p:spPr>
          <a:xfrm rot="0">
            <a:off x="989214" y="2575315"/>
            <a:ext cx="8154786" cy="6306808"/>
          </a:xfrm>
          <a:prstGeom prst="rect">
            <a:avLst/>
          </a:prstGeom>
        </p:spPr>
        <p:txBody>
          <a:bodyPr anchor="t" rtlCol="false" tIns="0" lIns="0" bIns="0" rIns="0">
            <a:spAutoFit/>
          </a:bodyPr>
          <a:lstStyle/>
          <a:p>
            <a:pPr algn="l">
              <a:lnSpc>
                <a:spcPts val="5015"/>
              </a:lnSpc>
              <a:spcBef>
                <a:spcPct val="0"/>
              </a:spcBef>
            </a:pPr>
            <a:r>
              <a:rPr lang="en-US" sz="2950">
                <a:solidFill>
                  <a:srgbClr val="090147">
                    <a:alpha val="71765"/>
                  </a:srgbClr>
                </a:solidFill>
                <a:latin typeface="Poppins"/>
                <a:ea typeface="Poppins"/>
                <a:cs typeface="Poppins"/>
                <a:sym typeface="Poppins"/>
              </a:rPr>
              <a:t>To suppleme</a:t>
            </a:r>
            <a:r>
              <a:rPr lang="en-US" sz="2950" strike="noStrike" u="none">
                <a:solidFill>
                  <a:srgbClr val="090147">
                    <a:alpha val="71765"/>
                  </a:srgbClr>
                </a:solidFill>
                <a:latin typeface="Poppins"/>
                <a:ea typeface="Poppins"/>
                <a:cs typeface="Poppins"/>
                <a:sym typeface="Poppins"/>
              </a:rPr>
              <a:t>nt standard industry tools, a custom static analysis tool named "GoMal" was developed for this project.</a:t>
            </a:r>
          </a:p>
          <a:p>
            <a:pPr algn="l" marL="636954" indent="-318477" lvl="1">
              <a:lnSpc>
                <a:spcPts val="5015"/>
              </a:lnSpc>
              <a:spcBef>
                <a:spcPct val="0"/>
              </a:spcBef>
              <a:buFont typeface="Arial"/>
              <a:buChar char="•"/>
            </a:pPr>
            <a:r>
              <a:rPr lang="en-US" sz="2950" strike="noStrike" u="none">
                <a:solidFill>
                  <a:srgbClr val="090147">
                    <a:alpha val="71765"/>
                  </a:srgbClr>
                </a:solidFill>
                <a:latin typeface="Poppins"/>
                <a:ea typeface="Poppins"/>
                <a:cs typeface="Poppins"/>
                <a:sym typeface="Poppins"/>
              </a:rPr>
              <a:t>Lang</a:t>
            </a:r>
            <a:r>
              <a:rPr lang="en-US" sz="2950" strike="noStrike" u="none">
                <a:solidFill>
                  <a:srgbClr val="090147">
                    <a:alpha val="71765"/>
                  </a:srgbClr>
                </a:solidFill>
                <a:latin typeface="Poppins"/>
                <a:ea typeface="Poppins"/>
                <a:cs typeface="Poppins"/>
                <a:sym typeface="Poppins"/>
              </a:rPr>
              <a:t>uage: Go (Golang)</a:t>
            </a:r>
          </a:p>
          <a:p>
            <a:pPr algn="l" marL="636954" indent="-318477" lvl="1">
              <a:lnSpc>
                <a:spcPts val="5015"/>
              </a:lnSpc>
              <a:spcBef>
                <a:spcPct val="0"/>
              </a:spcBef>
              <a:buFont typeface="Arial"/>
              <a:buChar char="•"/>
            </a:pPr>
            <a:r>
              <a:rPr lang="en-US" sz="2950" strike="noStrike" u="none">
                <a:solidFill>
                  <a:srgbClr val="090147">
                    <a:alpha val="71765"/>
                  </a:srgbClr>
                </a:solidFill>
                <a:latin typeface="Poppins"/>
                <a:ea typeface="Poppins"/>
                <a:cs typeface="Poppins"/>
                <a:sym typeface="Poppins"/>
              </a:rPr>
              <a:t>Repository:</a:t>
            </a:r>
            <a:r>
              <a:rPr lang="en-US" sz="2950" strike="noStrike" u="sng">
                <a:solidFill>
                  <a:srgbClr val="090147">
                    <a:alpha val="71765"/>
                  </a:srgbClr>
                </a:solidFill>
                <a:latin typeface="Poppins"/>
                <a:ea typeface="Poppins"/>
                <a:cs typeface="Poppins"/>
                <a:sym typeface="Poppins"/>
                <a:hlinkClick r:id="rId3" tooltip="https://github.com/alansarijr/gomal"/>
              </a:rPr>
              <a:t> https://github.com/alansarijr/gomal</a:t>
            </a:r>
          </a:p>
          <a:p>
            <a:pPr algn="l" marL="636954" indent="-318477" lvl="1">
              <a:lnSpc>
                <a:spcPts val="5015"/>
              </a:lnSpc>
              <a:spcBef>
                <a:spcPct val="0"/>
              </a:spcBef>
              <a:buFont typeface="Arial"/>
              <a:buChar char="•"/>
            </a:pPr>
            <a:r>
              <a:rPr lang="en-US" sz="2950" strike="noStrike" u="none">
                <a:solidFill>
                  <a:srgbClr val="090147">
                    <a:alpha val="71765"/>
                  </a:srgbClr>
                </a:solidFill>
                <a:latin typeface="Poppins"/>
                <a:ea typeface="Poppins"/>
                <a:cs typeface="Poppins"/>
                <a:sym typeface="Poppins"/>
              </a:rPr>
              <a:t>Purpose: A</a:t>
            </a:r>
            <a:r>
              <a:rPr lang="en-US" sz="2950" strike="noStrike" u="none">
                <a:solidFill>
                  <a:srgbClr val="090147">
                    <a:alpha val="71765"/>
                  </a:srgbClr>
                </a:solidFill>
                <a:latin typeface="Poppins"/>
                <a:ea typeface="Poppins"/>
                <a:cs typeface="Poppins"/>
                <a:sym typeface="Poppins"/>
              </a:rPr>
              <a:t> </a:t>
            </a:r>
            <a:r>
              <a:rPr lang="en-US" sz="2950" strike="noStrike" u="none">
                <a:solidFill>
                  <a:srgbClr val="090147">
                    <a:alpha val="71765"/>
                  </a:srgbClr>
                </a:solidFill>
                <a:latin typeface="Poppins"/>
                <a:ea typeface="Poppins"/>
                <a:cs typeface="Poppins"/>
                <a:sym typeface="Poppins"/>
              </a:rPr>
              <a:t>c</a:t>
            </a:r>
            <a:r>
              <a:rPr lang="en-US" sz="2950" strike="noStrike" u="none">
                <a:solidFill>
                  <a:srgbClr val="090147">
                    <a:alpha val="71765"/>
                  </a:srgbClr>
                </a:solidFill>
                <a:latin typeface="Poppins"/>
                <a:ea typeface="Poppins"/>
                <a:cs typeface="Poppins"/>
                <a:sym typeface="Poppins"/>
              </a:rPr>
              <a:t>om</a:t>
            </a:r>
            <a:r>
              <a:rPr lang="en-US" sz="2950" strike="noStrike" u="none">
                <a:solidFill>
                  <a:srgbClr val="090147">
                    <a:alpha val="71765"/>
                  </a:srgbClr>
                </a:solidFill>
                <a:latin typeface="Poppins"/>
                <a:ea typeface="Poppins"/>
                <a:cs typeface="Poppins"/>
                <a:sym typeface="Poppins"/>
              </a:rPr>
              <a:t>pr</a:t>
            </a:r>
            <a:r>
              <a:rPr lang="en-US" sz="2950" strike="noStrike" u="none">
                <a:solidFill>
                  <a:srgbClr val="090147">
                    <a:alpha val="71765"/>
                  </a:srgbClr>
                </a:solidFill>
                <a:latin typeface="Poppins"/>
                <a:ea typeface="Poppins"/>
                <a:cs typeface="Poppins"/>
                <a:sym typeface="Poppins"/>
              </a:rPr>
              <a:t>ehens</a:t>
            </a:r>
            <a:r>
              <a:rPr lang="en-US" sz="2950" strike="noStrike" u="none">
                <a:solidFill>
                  <a:srgbClr val="090147">
                    <a:alpha val="71765"/>
                  </a:srgbClr>
                </a:solidFill>
                <a:latin typeface="Poppins"/>
                <a:ea typeface="Poppins"/>
                <a:cs typeface="Poppins"/>
                <a:sym typeface="Poppins"/>
              </a:rPr>
              <a:t>ive coll</a:t>
            </a:r>
            <a:r>
              <a:rPr lang="en-US" sz="2950" strike="noStrike" u="none">
                <a:solidFill>
                  <a:srgbClr val="090147">
                    <a:alpha val="71765"/>
                  </a:srgbClr>
                </a:solidFill>
                <a:latin typeface="Poppins"/>
                <a:ea typeface="Poppins"/>
                <a:cs typeface="Poppins"/>
                <a:sym typeface="Poppins"/>
              </a:rPr>
              <a:t>ection of </a:t>
            </a:r>
            <a:r>
              <a:rPr lang="en-US" sz="2950" strike="noStrike" u="none">
                <a:solidFill>
                  <a:srgbClr val="090147">
                    <a:alpha val="71765"/>
                  </a:srgbClr>
                </a:solidFill>
                <a:latin typeface="Poppins"/>
                <a:ea typeface="Poppins"/>
                <a:cs typeface="Poppins"/>
                <a:sym typeface="Poppins"/>
              </a:rPr>
              <a:t>Golang</a:t>
            </a:r>
            <a:r>
              <a:rPr lang="en-US" sz="2950" strike="noStrike" u="none">
                <a:solidFill>
                  <a:srgbClr val="090147">
                    <a:alpha val="71765"/>
                  </a:srgbClr>
                </a:solidFill>
                <a:latin typeface="Poppins"/>
                <a:ea typeface="Poppins"/>
                <a:cs typeface="Poppins"/>
                <a:sym typeface="Poppins"/>
              </a:rPr>
              <a:t> </a:t>
            </a:r>
            <a:r>
              <a:rPr lang="en-US" sz="2950" strike="noStrike" u="none">
                <a:solidFill>
                  <a:srgbClr val="090147">
                    <a:alpha val="71765"/>
                  </a:srgbClr>
                </a:solidFill>
                <a:latin typeface="Poppins"/>
                <a:ea typeface="Poppins"/>
                <a:cs typeface="Poppins"/>
                <a:sym typeface="Poppins"/>
              </a:rPr>
              <a:t>tools for malw</a:t>
            </a:r>
            <a:r>
              <a:rPr lang="en-US" sz="2950" strike="noStrike" u="none">
                <a:solidFill>
                  <a:srgbClr val="090147">
                    <a:alpha val="71765"/>
                  </a:srgbClr>
                </a:solidFill>
                <a:latin typeface="Poppins"/>
                <a:ea typeface="Poppins"/>
                <a:cs typeface="Poppins"/>
                <a:sym typeface="Poppins"/>
              </a:rPr>
              <a:t>a</a:t>
            </a:r>
            <a:r>
              <a:rPr lang="en-US" sz="2950" strike="noStrike" u="none">
                <a:solidFill>
                  <a:srgbClr val="090147">
                    <a:alpha val="71765"/>
                  </a:srgbClr>
                </a:solidFill>
                <a:latin typeface="Poppins"/>
                <a:ea typeface="Poppins"/>
                <a:cs typeface="Poppins"/>
                <a:sym typeface="Poppins"/>
              </a:rPr>
              <a:t>r</a:t>
            </a:r>
            <a:r>
              <a:rPr lang="en-US" sz="2950" strike="noStrike" u="none">
                <a:solidFill>
                  <a:srgbClr val="090147">
                    <a:alpha val="71765"/>
                  </a:srgbClr>
                </a:solidFill>
                <a:latin typeface="Poppins"/>
                <a:ea typeface="Poppins"/>
                <a:cs typeface="Poppins"/>
                <a:sym typeface="Poppins"/>
              </a:rPr>
              <a:t>e</a:t>
            </a:r>
            <a:r>
              <a:rPr lang="en-US" sz="2950" strike="noStrike" u="none">
                <a:solidFill>
                  <a:srgbClr val="090147">
                    <a:alpha val="71765"/>
                  </a:srgbClr>
                </a:solidFill>
                <a:latin typeface="Poppins"/>
                <a:ea typeface="Poppins"/>
                <a:cs typeface="Poppins"/>
                <a:sym typeface="Poppins"/>
              </a:rPr>
              <a:t> analysi</a:t>
            </a:r>
            <a:r>
              <a:rPr lang="en-US" sz="2950" strike="noStrike" u="none">
                <a:solidFill>
                  <a:srgbClr val="090147">
                    <a:alpha val="71765"/>
                  </a:srgbClr>
                </a:solidFill>
                <a:latin typeface="Poppins"/>
                <a:ea typeface="Poppins"/>
                <a:cs typeface="Poppins"/>
                <a:sym typeface="Poppins"/>
              </a:rPr>
              <a:t>s and executable file inspection, focusing on PE file analysis and packer detection.</a:t>
            </a:r>
          </a:p>
        </p:txBody>
      </p:sp>
      <p:sp>
        <p:nvSpPr>
          <p:cNvPr name="TextBox 4" id="4"/>
          <p:cNvSpPr txBox="true"/>
          <p:nvPr/>
        </p:nvSpPr>
        <p:spPr>
          <a:xfrm rot="0">
            <a:off x="989214" y="1513973"/>
            <a:ext cx="9548315" cy="1049626"/>
          </a:xfrm>
          <a:prstGeom prst="rect">
            <a:avLst/>
          </a:prstGeom>
        </p:spPr>
        <p:txBody>
          <a:bodyPr anchor="t" rtlCol="false" tIns="0" lIns="0" bIns="0" rIns="0">
            <a:spAutoFit/>
          </a:bodyPr>
          <a:lstStyle/>
          <a:p>
            <a:pPr algn="l">
              <a:lnSpc>
                <a:spcPts val="8370"/>
              </a:lnSpc>
            </a:pPr>
            <a:r>
              <a:rPr lang="en-US" sz="5400" b="true">
                <a:solidFill>
                  <a:srgbClr val="FD696E"/>
                </a:solidFill>
                <a:latin typeface="Poppins Bold"/>
                <a:ea typeface="Poppins Bold"/>
                <a:cs typeface="Poppins Bold"/>
                <a:sym typeface="Poppins Bold"/>
              </a:rPr>
              <a:t>Custom Tool Development</a:t>
            </a:r>
          </a:p>
        </p:txBody>
      </p:sp>
    </p:spTree>
  </p:cSld>
  <p:clrMapOvr>
    <a:masterClrMapping/>
  </p:clrMapOvr>
</p:sld>
</file>

<file path=ppt/slides/slide8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83687" y="3262055"/>
            <a:ext cx="15920627" cy="4409999"/>
          </a:xfrm>
          <a:prstGeom prst="rect">
            <a:avLst/>
          </a:prstGeom>
        </p:spPr>
        <p:txBody>
          <a:bodyPr anchor="t" rtlCol="false" tIns="0" lIns="0" bIns="0" rIns="0">
            <a:spAutoFit/>
          </a:bodyPr>
          <a:lstStyle/>
          <a:p>
            <a:pPr algn="l" marL="0" indent="0" lvl="0">
              <a:lnSpc>
                <a:spcPts val="5015"/>
              </a:lnSpc>
              <a:spcBef>
                <a:spcPct val="0"/>
              </a:spcBef>
            </a:pPr>
            <a:r>
              <a:rPr lang="en-US" sz="2950">
                <a:solidFill>
                  <a:srgbClr val="090147">
                    <a:alpha val="71765"/>
                  </a:srgbClr>
                </a:solidFill>
                <a:latin typeface="Poppins"/>
                <a:ea typeface="Poppins"/>
                <a:cs typeface="Poppins"/>
                <a:sym typeface="Poppins"/>
              </a:rPr>
              <a:t>The core compone</a:t>
            </a:r>
            <a:r>
              <a:rPr lang="en-US" sz="2950" strike="noStrike" u="none">
                <a:solidFill>
                  <a:srgbClr val="090147">
                    <a:alpha val="71765"/>
                  </a:srgbClr>
                </a:solidFill>
                <a:latin typeface="Poppins"/>
                <a:ea typeface="Poppins"/>
                <a:cs typeface="Poppins"/>
                <a:sym typeface="Poppins"/>
              </a:rPr>
              <a:t>nt, peanalyze, provides the following capabilities:</a:t>
            </a:r>
          </a:p>
          <a:p>
            <a:pPr algn="l" marL="636954" indent="-318477" lvl="1">
              <a:lnSpc>
                <a:spcPts val="5015"/>
              </a:lnSpc>
              <a:spcBef>
                <a:spcPct val="0"/>
              </a:spcBef>
              <a:buFont typeface="Arial"/>
              <a:buChar char="•"/>
            </a:pPr>
            <a:r>
              <a:rPr lang="en-US" sz="2950" strike="noStrike" u="none">
                <a:solidFill>
                  <a:srgbClr val="090147">
                    <a:alpha val="71765"/>
                  </a:srgbClr>
                </a:solidFill>
                <a:latin typeface="Poppins"/>
                <a:ea typeface="Poppins"/>
                <a:cs typeface="Poppins"/>
                <a:sym typeface="Poppins"/>
              </a:rPr>
              <a:t>Section Analysis: Extracts virtual addresses and raw sizes to identify "caves" or overlay data.</a:t>
            </a:r>
          </a:p>
          <a:p>
            <a:pPr algn="l" marL="636954" indent="-318477" lvl="1">
              <a:lnSpc>
                <a:spcPts val="5015"/>
              </a:lnSpc>
              <a:spcBef>
                <a:spcPct val="0"/>
              </a:spcBef>
              <a:buFont typeface="Arial"/>
              <a:buChar char="•"/>
            </a:pPr>
            <a:r>
              <a:rPr lang="en-US" sz="2950" strike="noStrike" u="none">
                <a:solidFill>
                  <a:srgbClr val="090147">
                    <a:alpha val="71765"/>
                  </a:srgbClr>
                </a:solidFill>
                <a:latin typeface="Poppins"/>
                <a:ea typeface="Poppins"/>
                <a:cs typeface="Poppins"/>
                <a:sym typeface="Poppins"/>
              </a:rPr>
              <a:t>P</a:t>
            </a:r>
            <a:r>
              <a:rPr lang="en-US" sz="2950" strike="noStrike" u="none">
                <a:solidFill>
                  <a:srgbClr val="090147">
                    <a:alpha val="71765"/>
                  </a:srgbClr>
                </a:solidFill>
                <a:latin typeface="Poppins"/>
                <a:ea typeface="Poppins"/>
                <a:cs typeface="Poppins"/>
                <a:sym typeface="Poppins"/>
              </a:rPr>
              <a:t>acker Detection: compares entry</a:t>
            </a:r>
            <a:r>
              <a:rPr lang="en-US" sz="2950" strike="noStrike" u="none">
                <a:solidFill>
                  <a:srgbClr val="090147">
                    <a:alpha val="71765"/>
                  </a:srgbClr>
                </a:solidFill>
                <a:latin typeface="Poppins"/>
                <a:ea typeface="Poppins"/>
                <a:cs typeface="Poppins"/>
                <a:sym typeface="Poppins"/>
              </a:rPr>
              <a:t> </a:t>
            </a:r>
            <a:r>
              <a:rPr lang="en-US" sz="2950" strike="noStrike">
                <a:solidFill>
                  <a:srgbClr val="090147">
                    <a:alpha val="71765"/>
                  </a:srgbClr>
                </a:solidFill>
                <a:latin typeface="Poppins"/>
                <a:ea typeface="Poppins"/>
                <a:cs typeface="Poppins"/>
                <a:sym typeface="Poppins"/>
              </a:rPr>
              <a:t>poin</a:t>
            </a:r>
            <a:r>
              <a:rPr lang="en-US" sz="2950" strike="noStrike" u="none">
                <a:solidFill>
                  <a:srgbClr val="090147">
                    <a:alpha val="71765"/>
                  </a:srgbClr>
                </a:solidFill>
                <a:latin typeface="Poppins"/>
                <a:ea typeface="Poppins"/>
                <a:cs typeface="Poppins"/>
                <a:sym typeface="Poppins"/>
              </a:rPr>
              <a:t>t</a:t>
            </a:r>
            <a:r>
              <a:rPr lang="en-US" sz="2950" strike="noStrike">
                <a:solidFill>
                  <a:srgbClr val="090147">
                    <a:alpha val="71765"/>
                  </a:srgbClr>
                </a:solidFill>
                <a:latin typeface="Poppins"/>
                <a:ea typeface="Poppins"/>
                <a:cs typeface="Poppins"/>
                <a:sym typeface="Poppins"/>
              </a:rPr>
              <a:t> </a:t>
            </a:r>
            <a:r>
              <a:rPr lang="en-US" sz="2950" strike="noStrike" u="none">
                <a:solidFill>
                  <a:srgbClr val="090147">
                    <a:alpha val="71765"/>
                  </a:srgbClr>
                </a:solidFill>
                <a:latin typeface="Poppins"/>
                <a:ea typeface="Poppins"/>
                <a:cs typeface="Poppins"/>
                <a:sym typeface="Poppins"/>
              </a:rPr>
              <a:t>s</a:t>
            </a:r>
            <a:r>
              <a:rPr lang="en-US" sz="2950" strike="noStrike">
                <a:solidFill>
                  <a:srgbClr val="090147">
                    <a:alpha val="71765"/>
                  </a:srgbClr>
                </a:solidFill>
                <a:latin typeface="Poppins"/>
                <a:ea typeface="Poppins"/>
                <a:cs typeface="Poppins"/>
                <a:sym typeface="Poppins"/>
              </a:rPr>
              <a:t>i</a:t>
            </a:r>
            <a:r>
              <a:rPr lang="en-US" sz="2950" strike="noStrike" u="none">
                <a:solidFill>
                  <a:srgbClr val="090147">
                    <a:alpha val="71765"/>
                  </a:srgbClr>
                </a:solidFill>
                <a:latin typeface="Poppins"/>
                <a:ea typeface="Poppins"/>
                <a:cs typeface="Poppins"/>
                <a:sym typeface="Poppins"/>
              </a:rPr>
              <a:t>g</a:t>
            </a:r>
            <a:r>
              <a:rPr lang="en-US" sz="2950" strike="noStrike">
                <a:solidFill>
                  <a:srgbClr val="090147">
                    <a:alpha val="71765"/>
                  </a:srgbClr>
                </a:solidFill>
                <a:latin typeface="Poppins"/>
                <a:ea typeface="Poppins"/>
                <a:cs typeface="Poppins"/>
                <a:sym typeface="Poppins"/>
              </a:rPr>
              <a:t>na</a:t>
            </a:r>
            <a:r>
              <a:rPr lang="en-US" sz="2950" strike="noStrike" u="none">
                <a:solidFill>
                  <a:srgbClr val="090147">
                    <a:alpha val="71765"/>
                  </a:srgbClr>
                </a:solidFill>
                <a:latin typeface="Poppins"/>
                <a:ea typeface="Poppins"/>
                <a:cs typeface="Poppins"/>
                <a:sym typeface="Poppins"/>
              </a:rPr>
              <a:t>tu</a:t>
            </a:r>
            <a:r>
              <a:rPr lang="en-US" sz="2950" strike="noStrike">
                <a:solidFill>
                  <a:srgbClr val="090147">
                    <a:alpha val="71765"/>
                  </a:srgbClr>
                </a:solidFill>
                <a:latin typeface="Poppins"/>
                <a:ea typeface="Poppins"/>
                <a:cs typeface="Poppins"/>
                <a:sym typeface="Poppins"/>
              </a:rPr>
              <a:t>res </a:t>
            </a:r>
            <a:r>
              <a:rPr lang="en-US" sz="2950" strike="noStrike" u="none">
                <a:solidFill>
                  <a:srgbClr val="090147">
                    <a:alpha val="71765"/>
                  </a:srgbClr>
                </a:solidFill>
                <a:latin typeface="Poppins"/>
                <a:ea typeface="Poppins"/>
                <a:cs typeface="Poppins"/>
                <a:sym typeface="Poppins"/>
              </a:rPr>
              <a:t>a</a:t>
            </a:r>
            <a:r>
              <a:rPr lang="en-US" sz="2950" strike="noStrike">
                <a:solidFill>
                  <a:srgbClr val="090147">
                    <a:alpha val="71765"/>
                  </a:srgbClr>
                </a:solidFill>
                <a:latin typeface="Poppins"/>
                <a:ea typeface="Poppins"/>
                <a:cs typeface="Poppins"/>
                <a:sym typeface="Poppins"/>
              </a:rPr>
              <a:t>g</a:t>
            </a:r>
            <a:r>
              <a:rPr lang="en-US" sz="2950" strike="noStrike" u="none">
                <a:solidFill>
                  <a:srgbClr val="090147">
                    <a:alpha val="71765"/>
                  </a:srgbClr>
                </a:solidFill>
                <a:latin typeface="Poppins"/>
                <a:ea typeface="Poppins"/>
                <a:cs typeface="Poppins"/>
                <a:sym typeface="Poppins"/>
              </a:rPr>
              <a:t>a</a:t>
            </a:r>
            <a:r>
              <a:rPr lang="en-US" sz="2950" strike="noStrike">
                <a:solidFill>
                  <a:srgbClr val="090147">
                    <a:alpha val="71765"/>
                  </a:srgbClr>
                </a:solidFill>
                <a:latin typeface="Poppins"/>
                <a:ea typeface="Poppins"/>
                <a:cs typeface="Poppins"/>
                <a:sym typeface="Poppins"/>
              </a:rPr>
              <a:t>i</a:t>
            </a:r>
            <a:r>
              <a:rPr lang="en-US" sz="2950" strike="noStrike" u="none">
                <a:solidFill>
                  <a:srgbClr val="090147">
                    <a:alpha val="71765"/>
                  </a:srgbClr>
                </a:solidFill>
                <a:latin typeface="Poppins"/>
                <a:ea typeface="Poppins"/>
                <a:cs typeface="Poppins"/>
                <a:sym typeface="Poppins"/>
              </a:rPr>
              <a:t>ns</a:t>
            </a:r>
            <a:r>
              <a:rPr lang="en-US" sz="2950" strike="noStrike">
                <a:solidFill>
                  <a:srgbClr val="090147">
                    <a:alpha val="71765"/>
                  </a:srgbClr>
                </a:solidFill>
                <a:latin typeface="Poppins"/>
                <a:ea typeface="Poppins"/>
                <a:cs typeface="Poppins"/>
                <a:sym typeface="Poppins"/>
              </a:rPr>
              <a:t>t a dat</a:t>
            </a:r>
            <a:r>
              <a:rPr lang="en-US" sz="2950" strike="noStrike" u="none">
                <a:solidFill>
                  <a:srgbClr val="090147">
                    <a:alpha val="71765"/>
                  </a:srgbClr>
                </a:solidFill>
                <a:latin typeface="Poppins"/>
                <a:ea typeface="Poppins"/>
                <a:cs typeface="Poppins"/>
                <a:sym typeface="Poppins"/>
              </a:rPr>
              <a:t>a</a:t>
            </a:r>
            <a:r>
              <a:rPr lang="en-US" sz="2950" strike="noStrike">
                <a:solidFill>
                  <a:srgbClr val="090147">
                    <a:alpha val="71765"/>
                  </a:srgbClr>
                </a:solidFill>
                <a:latin typeface="Poppins"/>
                <a:ea typeface="Poppins"/>
                <a:cs typeface="Poppins"/>
                <a:sym typeface="Poppins"/>
              </a:rPr>
              <a:t>b</a:t>
            </a:r>
            <a:r>
              <a:rPr lang="en-US" sz="2950" strike="noStrike" u="none">
                <a:solidFill>
                  <a:srgbClr val="090147">
                    <a:alpha val="71765"/>
                  </a:srgbClr>
                </a:solidFill>
                <a:latin typeface="Poppins"/>
                <a:ea typeface="Poppins"/>
                <a:cs typeface="Poppins"/>
                <a:sym typeface="Poppins"/>
              </a:rPr>
              <a:t>a</a:t>
            </a:r>
            <a:r>
              <a:rPr lang="en-US" sz="2950" strike="noStrike" u="none">
                <a:solidFill>
                  <a:srgbClr val="090147">
                    <a:alpha val="71765"/>
                  </a:srgbClr>
                </a:solidFill>
                <a:latin typeface="Poppins"/>
                <a:ea typeface="Poppins"/>
                <a:cs typeface="Poppins"/>
                <a:sym typeface="Poppins"/>
              </a:rPr>
              <a:t>se of</a:t>
            </a:r>
            <a:r>
              <a:rPr lang="en-US" sz="2950" strike="noStrike" u="none">
                <a:solidFill>
                  <a:srgbClr val="090147">
                    <a:alpha val="71765"/>
                  </a:srgbClr>
                </a:solidFill>
                <a:latin typeface="Poppins"/>
                <a:ea typeface="Poppins"/>
                <a:cs typeface="Poppins"/>
                <a:sym typeface="Poppins"/>
              </a:rPr>
              <a:t> </a:t>
            </a:r>
            <a:r>
              <a:rPr lang="en-US" sz="2950" strike="noStrike" u="none">
                <a:solidFill>
                  <a:srgbClr val="090147">
                    <a:alpha val="71765"/>
                  </a:srgbClr>
                </a:solidFill>
                <a:latin typeface="Poppins"/>
                <a:ea typeface="Poppins"/>
                <a:cs typeface="Poppins"/>
                <a:sym typeface="Poppins"/>
              </a:rPr>
              <a:t>c</a:t>
            </a:r>
            <a:r>
              <a:rPr lang="en-US" sz="2950" strike="noStrike" u="none">
                <a:solidFill>
                  <a:srgbClr val="090147">
                    <a:alpha val="71765"/>
                  </a:srgbClr>
                </a:solidFill>
                <a:latin typeface="Poppins"/>
                <a:ea typeface="Poppins"/>
                <a:cs typeface="Poppins"/>
                <a:sym typeface="Poppins"/>
              </a:rPr>
              <a:t>ommon </a:t>
            </a:r>
            <a:r>
              <a:rPr lang="en-US" sz="2950" strike="noStrike" u="none">
                <a:solidFill>
                  <a:srgbClr val="090147">
                    <a:alpha val="71765"/>
                  </a:srgbClr>
                </a:solidFill>
                <a:latin typeface="Poppins"/>
                <a:ea typeface="Poppins"/>
                <a:cs typeface="Poppins"/>
                <a:sym typeface="Poppins"/>
              </a:rPr>
              <a:t>pack</a:t>
            </a:r>
            <a:r>
              <a:rPr lang="en-US" sz="2950" strike="noStrike" u="none">
                <a:solidFill>
                  <a:srgbClr val="090147">
                    <a:alpha val="71765"/>
                  </a:srgbClr>
                </a:solidFill>
                <a:latin typeface="Poppins"/>
                <a:ea typeface="Poppins"/>
                <a:cs typeface="Poppins"/>
                <a:sym typeface="Poppins"/>
              </a:rPr>
              <a:t>ers</a:t>
            </a:r>
            <a:r>
              <a:rPr lang="en-US" sz="2950" strike="noStrike" u="none">
                <a:solidFill>
                  <a:srgbClr val="090147">
                    <a:alpha val="71765"/>
                  </a:srgbClr>
                </a:solidFill>
                <a:latin typeface="Poppins"/>
                <a:ea typeface="Poppins"/>
                <a:cs typeface="Poppins"/>
                <a:sym typeface="Poppins"/>
              </a:rPr>
              <a:t> (UPX, ASPack, FSG).</a:t>
            </a:r>
          </a:p>
          <a:p>
            <a:pPr algn="l" marL="636954" indent="-318477" lvl="1">
              <a:lnSpc>
                <a:spcPts val="5015"/>
              </a:lnSpc>
              <a:spcBef>
                <a:spcPct val="0"/>
              </a:spcBef>
              <a:buFont typeface="Arial"/>
              <a:buChar char="•"/>
            </a:pPr>
            <a:r>
              <a:rPr lang="en-US" sz="2950" strike="noStrike" u="none">
                <a:solidFill>
                  <a:srgbClr val="090147">
                    <a:alpha val="71765"/>
                  </a:srgbClr>
                </a:solidFill>
                <a:latin typeface="Poppins"/>
                <a:ea typeface="Poppins"/>
                <a:cs typeface="Poppins"/>
                <a:sym typeface="Poppins"/>
              </a:rPr>
              <a:t>Entropy Cal</a:t>
            </a:r>
            <a:r>
              <a:rPr lang="en-US" sz="2950" strike="noStrike" u="none">
                <a:solidFill>
                  <a:srgbClr val="090147">
                    <a:alpha val="71765"/>
                  </a:srgbClr>
                </a:solidFill>
                <a:latin typeface="Poppins"/>
                <a:ea typeface="Poppins"/>
                <a:cs typeface="Poppins"/>
                <a:sym typeface="Poppins"/>
              </a:rPr>
              <a:t>culation: Calcu</a:t>
            </a:r>
            <a:r>
              <a:rPr lang="en-US" sz="2950" strike="noStrike" u="none">
                <a:solidFill>
                  <a:srgbClr val="090147">
                    <a:alpha val="71765"/>
                  </a:srgbClr>
                </a:solidFill>
                <a:latin typeface="Poppins"/>
                <a:ea typeface="Poppins"/>
                <a:cs typeface="Poppins"/>
                <a:sym typeface="Poppins"/>
              </a:rPr>
              <a:t>lates a score betw</a:t>
            </a:r>
            <a:r>
              <a:rPr lang="en-US" sz="2950" strike="noStrike" u="none">
                <a:solidFill>
                  <a:srgbClr val="090147">
                    <a:alpha val="71765"/>
                  </a:srgbClr>
                </a:solidFill>
                <a:latin typeface="Poppins"/>
                <a:ea typeface="Poppins"/>
                <a:cs typeface="Poppins"/>
                <a:sym typeface="Poppins"/>
              </a:rPr>
              <a:t>een</a:t>
            </a:r>
            <a:r>
              <a:rPr lang="en-US" sz="2950" strike="noStrike" u="none">
                <a:solidFill>
                  <a:srgbClr val="090147">
                    <a:alpha val="71765"/>
                  </a:srgbClr>
                </a:solidFill>
                <a:latin typeface="Poppins"/>
                <a:ea typeface="Poppins"/>
                <a:cs typeface="Poppins"/>
                <a:sym typeface="Poppins"/>
              </a:rPr>
              <a:t> 0 (uniform)</a:t>
            </a:r>
            <a:r>
              <a:rPr lang="en-US" sz="2950" strike="noStrike" u="none">
                <a:solidFill>
                  <a:srgbClr val="090147">
                    <a:alpha val="71765"/>
                  </a:srgbClr>
                </a:solidFill>
                <a:latin typeface="Poppins"/>
                <a:ea typeface="Poppins"/>
                <a:cs typeface="Poppins"/>
                <a:sym typeface="Poppins"/>
              </a:rPr>
              <a:t> and 8 (random) for each section. High entropy (&gt;7.2) typically indicates packed or encrypted code.</a:t>
            </a:r>
          </a:p>
        </p:txBody>
      </p:sp>
      <p:sp>
        <p:nvSpPr>
          <p:cNvPr name="TextBox 3" id="3"/>
          <p:cNvSpPr txBox="true"/>
          <p:nvPr/>
        </p:nvSpPr>
        <p:spPr>
          <a:xfrm rot="0">
            <a:off x="1183687" y="1787907"/>
            <a:ext cx="6298535" cy="1385683"/>
          </a:xfrm>
          <a:prstGeom prst="rect">
            <a:avLst/>
          </a:prstGeom>
        </p:spPr>
        <p:txBody>
          <a:bodyPr anchor="t" rtlCol="false" tIns="0" lIns="0" bIns="0" rIns="0">
            <a:spAutoFit/>
          </a:bodyPr>
          <a:lstStyle/>
          <a:p>
            <a:pPr algn="l">
              <a:lnSpc>
                <a:spcPts val="11149"/>
              </a:lnSpc>
            </a:pPr>
            <a:r>
              <a:rPr lang="en-US" sz="7193" b="true">
                <a:solidFill>
                  <a:srgbClr val="FD696E"/>
                </a:solidFill>
                <a:latin typeface="Poppins Bold"/>
                <a:ea typeface="Poppins Bold"/>
                <a:cs typeface="Poppins Bold"/>
                <a:sym typeface="Poppins Bold"/>
              </a:rPr>
              <a:t>Key Features</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8576" y="1781952"/>
            <a:ext cx="14970848" cy="7593058"/>
          </a:xfrm>
          <a:custGeom>
            <a:avLst/>
            <a:gdLst/>
            <a:ahLst/>
            <a:cxnLst/>
            <a:rect r="r" b="b" t="t" l="l"/>
            <a:pathLst>
              <a:path h="7593058" w="14970848">
                <a:moveTo>
                  <a:pt x="0" y="0"/>
                </a:moveTo>
                <a:lnTo>
                  <a:pt x="14970848" y="0"/>
                </a:lnTo>
                <a:lnTo>
                  <a:pt x="14970848" y="7593058"/>
                </a:lnTo>
                <a:lnTo>
                  <a:pt x="0" y="7593058"/>
                </a:lnTo>
                <a:lnTo>
                  <a:pt x="0" y="0"/>
                </a:lnTo>
                <a:close/>
              </a:path>
            </a:pathLst>
          </a:custGeom>
          <a:blipFill>
            <a:blip r:embed="rId2"/>
            <a:stretch>
              <a:fillRect l="0" t="0" r="0" b="0"/>
            </a:stretch>
          </a:blipFill>
        </p:spPr>
      </p:sp>
      <p:sp>
        <p:nvSpPr>
          <p:cNvPr name="TextBox 3" id="3"/>
          <p:cNvSpPr txBox="true"/>
          <p:nvPr/>
        </p:nvSpPr>
        <p:spPr>
          <a:xfrm rot="0">
            <a:off x="1658576" y="614308"/>
            <a:ext cx="9996073" cy="856326"/>
          </a:xfrm>
          <a:prstGeom prst="rect">
            <a:avLst/>
          </a:prstGeom>
        </p:spPr>
        <p:txBody>
          <a:bodyPr anchor="t" rtlCol="false" tIns="0" lIns="0" bIns="0" rIns="0">
            <a:spAutoFit/>
          </a:bodyPr>
          <a:lstStyle/>
          <a:p>
            <a:pPr algn="l">
              <a:lnSpc>
                <a:spcPts val="6868"/>
              </a:lnSpc>
            </a:pPr>
            <a:r>
              <a:rPr lang="en-US" sz="4431" b="true">
                <a:solidFill>
                  <a:srgbClr val="FD696E"/>
                </a:solidFill>
                <a:latin typeface="Poppins Bold"/>
                <a:ea typeface="Poppins Bold"/>
                <a:cs typeface="Poppins Bold"/>
                <a:sym typeface="Poppins Bold"/>
              </a:rPr>
              <a:t>Validation against Zeus Sample</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05869" y="2872371"/>
            <a:ext cx="13876262" cy="4789907"/>
          </a:xfrm>
          <a:prstGeom prst="rect">
            <a:avLst/>
          </a:prstGeom>
        </p:spPr>
        <p:txBody>
          <a:bodyPr anchor="t" rtlCol="false" tIns="0" lIns="0" bIns="0" rIns="0">
            <a:spAutoFit/>
          </a:bodyPr>
          <a:lstStyle/>
          <a:p>
            <a:pPr algn="ctr">
              <a:lnSpc>
                <a:spcPts val="17667"/>
              </a:lnSpc>
            </a:pPr>
            <a:r>
              <a:rPr lang="en-US" b="true" sz="18403" spc="-938">
                <a:solidFill>
                  <a:srgbClr val="FFFFFF"/>
                </a:solidFill>
                <a:latin typeface="Poppins Bold"/>
                <a:ea typeface="Poppins Bold"/>
                <a:cs typeface="Poppins Bold"/>
                <a:sym typeface="Poppins Bold"/>
              </a:rPr>
              <a:t>Static Analysis</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767" y="3326130"/>
            <a:ext cx="18288000" cy="3634740"/>
          </a:xfrm>
          <a:custGeom>
            <a:avLst/>
            <a:gdLst/>
            <a:ahLst/>
            <a:cxnLst/>
            <a:rect r="r" b="b" t="t" l="l"/>
            <a:pathLst>
              <a:path h="3634740" w="18288000">
                <a:moveTo>
                  <a:pt x="0" y="0"/>
                </a:moveTo>
                <a:lnTo>
                  <a:pt x="18288000" y="0"/>
                </a:lnTo>
                <a:lnTo>
                  <a:pt x="18288000" y="3634740"/>
                </a:lnTo>
                <a:lnTo>
                  <a:pt x="0" y="3634740"/>
                </a:lnTo>
                <a:lnTo>
                  <a:pt x="0" y="0"/>
                </a:lnTo>
                <a:close/>
              </a:path>
            </a:pathLst>
          </a:custGeom>
          <a:blipFill>
            <a:blip r:embed="rId3"/>
            <a:stretch>
              <a:fillRect l="0" t="0" r="0" b="0"/>
            </a:stretch>
          </a:blipFill>
        </p:spPr>
      </p:sp>
      <p:sp>
        <p:nvSpPr>
          <p:cNvPr name="TextBox 3" id="3"/>
          <p:cNvSpPr txBox="true"/>
          <p:nvPr/>
        </p:nvSpPr>
        <p:spPr>
          <a:xfrm rot="0">
            <a:off x="1028700" y="1487047"/>
            <a:ext cx="16169066" cy="1434944"/>
          </a:xfrm>
          <a:prstGeom prst="rect">
            <a:avLst/>
          </a:prstGeom>
        </p:spPr>
        <p:txBody>
          <a:bodyPr anchor="t" rtlCol="false" tIns="0" lIns="0" bIns="0" rIns="0">
            <a:spAutoFit/>
          </a:bodyPr>
          <a:lstStyle/>
          <a:p>
            <a:pPr algn="l">
              <a:lnSpc>
                <a:spcPts val="5762"/>
              </a:lnSpc>
            </a:pPr>
            <a:r>
              <a:rPr lang="en-US" sz="3717" b="true">
                <a:solidFill>
                  <a:srgbClr val="090147"/>
                </a:solidFill>
                <a:latin typeface="Poppins Bold"/>
                <a:ea typeface="Poppins Bold"/>
                <a:cs typeface="Poppins Bold"/>
                <a:sym typeface="Poppins Bold"/>
              </a:rPr>
              <a:t>The analysis began with PEStudio to examine the Portable Executable (PE) headers.</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73783" y="4164267"/>
            <a:ext cx="13740434" cy="5707811"/>
          </a:xfrm>
          <a:custGeom>
            <a:avLst/>
            <a:gdLst/>
            <a:ahLst/>
            <a:cxnLst/>
            <a:rect r="r" b="b" t="t" l="l"/>
            <a:pathLst>
              <a:path h="5707811" w="13740434">
                <a:moveTo>
                  <a:pt x="0" y="0"/>
                </a:moveTo>
                <a:lnTo>
                  <a:pt x="13740434" y="0"/>
                </a:lnTo>
                <a:lnTo>
                  <a:pt x="13740434" y="5707811"/>
                </a:lnTo>
                <a:lnTo>
                  <a:pt x="0" y="5707811"/>
                </a:lnTo>
                <a:lnTo>
                  <a:pt x="0" y="0"/>
                </a:lnTo>
                <a:close/>
              </a:path>
            </a:pathLst>
          </a:custGeom>
          <a:blipFill>
            <a:blip r:embed="rId2"/>
            <a:stretch>
              <a:fillRect l="0" t="0" r="0" b="0"/>
            </a:stretch>
          </a:blipFill>
        </p:spPr>
      </p:sp>
      <p:sp>
        <p:nvSpPr>
          <p:cNvPr name="TextBox 3" id="3"/>
          <p:cNvSpPr txBox="true"/>
          <p:nvPr/>
        </p:nvSpPr>
        <p:spPr>
          <a:xfrm rot="0">
            <a:off x="1028700" y="876300"/>
            <a:ext cx="16169066" cy="3606644"/>
          </a:xfrm>
          <a:prstGeom prst="rect">
            <a:avLst/>
          </a:prstGeom>
        </p:spPr>
        <p:txBody>
          <a:bodyPr anchor="t" rtlCol="false" tIns="0" lIns="0" bIns="0" rIns="0">
            <a:spAutoFit/>
          </a:bodyPr>
          <a:lstStyle/>
          <a:p>
            <a:pPr algn="l">
              <a:lnSpc>
                <a:spcPts val="5762"/>
              </a:lnSpc>
            </a:pPr>
            <a:r>
              <a:rPr lang="en-US" sz="3717" b="true">
                <a:solidFill>
                  <a:srgbClr val="090147"/>
                </a:solidFill>
                <a:latin typeface="Poppins Bold"/>
                <a:ea typeface="Poppins Bold"/>
                <a:cs typeface="Poppins Bold"/>
                <a:sym typeface="Poppins Bold"/>
              </a:rPr>
              <a:t>M</a:t>
            </a:r>
            <a:r>
              <a:rPr lang="en-US" sz="3717" b="true">
                <a:solidFill>
                  <a:srgbClr val="090147"/>
                </a:solidFill>
                <a:latin typeface="Poppins Bold"/>
                <a:ea typeface="Poppins Bold"/>
                <a:cs typeface="Poppins Bold"/>
                <a:sym typeface="Poppins Bold"/>
              </a:rPr>
              <a:t>alicious Imports &amp; Strings</a:t>
            </a:r>
          </a:p>
          <a:p>
            <a:pPr algn="l">
              <a:lnSpc>
                <a:spcPts val="5762"/>
              </a:lnSpc>
            </a:pPr>
            <a:r>
              <a:rPr lang="en-US" sz="3717" b="true">
                <a:solidFill>
                  <a:srgbClr val="090147"/>
                </a:solidFill>
                <a:latin typeface="Poppins Bold"/>
                <a:ea typeface="Poppins Bold"/>
                <a:cs typeface="Poppins Bold"/>
                <a:sym typeface="Poppins Bold"/>
              </a:rPr>
              <a:t>The binary imports 17 functions flagged as suspicious, including WriteFile, VirtualQueryEx, and GetAsyncKeyState. The latter strongly suggests keylogging capabilities. </a:t>
            </a:r>
          </a:p>
          <a:p>
            <a:pPr algn="l">
              <a:lnSpc>
                <a:spcPts val="5762"/>
              </a:lnSpc>
            </a:pPr>
          </a:p>
        </p:txBody>
      </p:sp>
      <p:sp>
        <p:nvSpPr>
          <p:cNvPr name="AutoShape 4" id="4"/>
          <p:cNvSpPr/>
          <p:nvPr/>
        </p:nvSpPr>
        <p:spPr>
          <a:xfrm>
            <a:off x="871517" y="6089344"/>
            <a:ext cx="1714458" cy="513573"/>
          </a:xfrm>
          <a:prstGeom prst="line">
            <a:avLst/>
          </a:prstGeom>
          <a:ln cap="flat" w="38100">
            <a:solidFill>
              <a:srgbClr val="000000"/>
            </a:solidFill>
            <a:prstDash val="solid"/>
            <a:headEnd type="none" len="sm" w="sm"/>
            <a:tailEnd type="arrow" len="sm" w="med"/>
          </a:ln>
        </p:spPr>
      </p:sp>
      <p:sp>
        <p:nvSpPr>
          <p:cNvPr name="AutoShape 5" id="5"/>
          <p:cNvSpPr/>
          <p:nvPr/>
        </p:nvSpPr>
        <p:spPr>
          <a:xfrm>
            <a:off x="647811" y="7779566"/>
            <a:ext cx="1792272" cy="575824"/>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4950" y="861914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96E"/>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15796157" y="3984588"/>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525154" y="289896"/>
            <a:ext cx="3731189" cy="2476153"/>
          </a:xfrm>
          <a:custGeom>
            <a:avLst/>
            <a:gdLst/>
            <a:ahLst/>
            <a:cxnLst/>
            <a:rect r="r" b="b" t="t" l="l"/>
            <a:pathLst>
              <a:path h="2476153" w="3731189">
                <a:moveTo>
                  <a:pt x="3731189" y="0"/>
                </a:moveTo>
                <a:lnTo>
                  <a:pt x="0" y="0"/>
                </a:lnTo>
                <a:lnTo>
                  <a:pt x="0" y="2476153"/>
                </a:lnTo>
                <a:lnTo>
                  <a:pt x="3731189" y="2476153"/>
                </a:lnTo>
                <a:lnTo>
                  <a:pt x="37311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02288" y="1070825"/>
            <a:ext cx="15788460" cy="2913763"/>
          </a:xfrm>
          <a:prstGeom prst="rect">
            <a:avLst/>
          </a:prstGeom>
        </p:spPr>
        <p:txBody>
          <a:bodyPr anchor="t" rtlCol="false" tIns="0" lIns="0" bIns="0" rIns="0">
            <a:spAutoFit/>
          </a:bodyPr>
          <a:lstStyle/>
          <a:p>
            <a:pPr algn="l">
              <a:lnSpc>
                <a:spcPts val="10772"/>
              </a:lnSpc>
            </a:pPr>
            <a:r>
              <a:rPr lang="en-US" sz="11220" spc="-572" b="true">
                <a:solidFill>
                  <a:srgbClr val="FD696E"/>
                </a:solidFill>
                <a:latin typeface="Poppins Bold"/>
                <a:ea typeface="Poppins Bold"/>
                <a:cs typeface="Poppins Bold"/>
                <a:sym typeface="Poppins Bold"/>
              </a:rPr>
              <a:t>Experiment Design</a:t>
            </a:r>
            <a:r>
              <a:rPr lang="en-US" sz="11220" spc="-572" b="true">
                <a:solidFill>
                  <a:srgbClr val="FD696E"/>
                </a:solidFill>
                <a:latin typeface="Poppins Bold"/>
                <a:ea typeface="Poppins Bold"/>
                <a:cs typeface="Poppins Bold"/>
                <a:sym typeface="Poppins Bold"/>
              </a:rPr>
              <a:t>​</a:t>
            </a:r>
          </a:p>
          <a:p>
            <a:pPr algn="l" marL="0" indent="0" lvl="0">
              <a:lnSpc>
                <a:spcPts val="10772"/>
              </a:lnSpc>
              <a:spcBef>
                <a:spcPct val="0"/>
              </a:spcBef>
            </a:pPr>
            <a:r>
              <a:rPr lang="en-US" b="true" sz="11220" spc="-572">
                <a:solidFill>
                  <a:srgbClr val="FD696E"/>
                </a:solidFill>
                <a:latin typeface="Poppins Bold"/>
                <a:ea typeface="Poppins Bold"/>
                <a:cs typeface="Poppins Bold"/>
                <a:sym typeface="Poppins Bold"/>
              </a:rPr>
              <a:t>​</a:t>
            </a:r>
          </a:p>
        </p:txBody>
      </p:sp>
      <p:sp>
        <p:nvSpPr>
          <p:cNvPr name="TextBox 8" id="8"/>
          <p:cNvSpPr txBox="true"/>
          <p:nvPr/>
        </p:nvSpPr>
        <p:spPr>
          <a:xfrm rot="0">
            <a:off x="338136" y="3295306"/>
            <a:ext cx="13895426" cy="5009750"/>
          </a:xfrm>
          <a:prstGeom prst="rect">
            <a:avLst/>
          </a:prstGeom>
        </p:spPr>
        <p:txBody>
          <a:bodyPr anchor="t" rtlCol="false" tIns="0" lIns="0" bIns="0" rIns="0">
            <a:spAutoFit/>
          </a:bodyPr>
          <a:lstStyle/>
          <a:p>
            <a:pPr algn="l" marL="1037679" indent="-518839" lvl="1">
              <a:lnSpc>
                <a:spcPts val="8170"/>
              </a:lnSpc>
              <a:buFont typeface="Arial"/>
              <a:buChar char="•"/>
            </a:pPr>
            <a:r>
              <a:rPr lang="en-US" b="true" sz="4806">
                <a:solidFill>
                  <a:srgbClr val="090147">
                    <a:alpha val="71765"/>
                  </a:srgbClr>
                </a:solidFill>
                <a:latin typeface="Poppins Bold"/>
                <a:ea typeface="Poppins Bold"/>
                <a:cs typeface="Poppins Bold"/>
                <a:sym typeface="Poppins Bold"/>
              </a:rPr>
              <a:t>Device: </a:t>
            </a:r>
            <a:r>
              <a:rPr lang="en-US" sz="4806">
                <a:solidFill>
                  <a:srgbClr val="090147">
                    <a:alpha val="71765"/>
                  </a:srgbClr>
                </a:solidFill>
                <a:latin typeface="Poppins"/>
                <a:ea typeface="Poppins"/>
                <a:cs typeface="Poppins"/>
                <a:sym typeface="Poppins"/>
              </a:rPr>
              <a:t>USB flash drive, FAT32/exFAT</a:t>
            </a:r>
          </a:p>
          <a:p>
            <a:pPr algn="l">
              <a:lnSpc>
                <a:spcPts val="3580"/>
              </a:lnSpc>
            </a:pPr>
            <a:r>
              <a:rPr lang="en-US" sz="2106">
                <a:solidFill>
                  <a:srgbClr val="090147">
                    <a:alpha val="71765"/>
                  </a:srgbClr>
                </a:solidFill>
                <a:latin typeface="Poppins"/>
                <a:ea typeface="Poppins"/>
                <a:cs typeface="Poppins"/>
                <a:sym typeface="Poppins"/>
              </a:rPr>
              <a:t>​</a:t>
            </a:r>
          </a:p>
          <a:p>
            <a:pPr algn="l" marL="1037679" indent="-518839" lvl="1">
              <a:lnSpc>
                <a:spcPts val="8170"/>
              </a:lnSpc>
              <a:buFont typeface="Arial"/>
              <a:buChar char="•"/>
            </a:pPr>
            <a:r>
              <a:rPr lang="en-US" b="true" sz="4806">
                <a:solidFill>
                  <a:srgbClr val="090147">
                    <a:alpha val="71765"/>
                  </a:srgbClr>
                </a:solidFill>
                <a:latin typeface="Poppins Bold"/>
                <a:ea typeface="Poppins Bold"/>
                <a:cs typeface="Poppins Bold"/>
                <a:sym typeface="Poppins Bold"/>
              </a:rPr>
              <a:t>Dataset: </a:t>
            </a:r>
            <a:r>
              <a:rPr lang="en-US" sz="4806">
                <a:solidFill>
                  <a:srgbClr val="090147">
                    <a:alpha val="71765"/>
                  </a:srgbClr>
                </a:solidFill>
                <a:latin typeface="Poppins"/>
                <a:ea typeface="Poppins"/>
                <a:cs typeface="Poppins"/>
                <a:sym typeface="Poppins"/>
              </a:rPr>
              <a:t>images, documents, text files​</a:t>
            </a:r>
          </a:p>
          <a:p>
            <a:pPr algn="l">
              <a:lnSpc>
                <a:spcPts val="3750"/>
              </a:lnSpc>
            </a:pPr>
          </a:p>
          <a:p>
            <a:pPr algn="l" marL="1037679" indent="-518839" lvl="1">
              <a:lnSpc>
                <a:spcPts val="8170"/>
              </a:lnSpc>
              <a:buFont typeface="Arial"/>
              <a:buChar char="•"/>
            </a:pPr>
            <a:r>
              <a:rPr lang="en-US" sz="4806">
                <a:solidFill>
                  <a:srgbClr val="090147">
                    <a:alpha val="71765"/>
                  </a:srgbClr>
                </a:solidFill>
                <a:latin typeface="Poppins"/>
                <a:ea typeface="Poppins"/>
                <a:cs typeface="Poppins"/>
                <a:sym typeface="Poppins"/>
              </a:rPr>
              <a:t>Consistent dataset across all scenarios​</a:t>
            </a:r>
          </a:p>
          <a:p>
            <a:pPr algn="l" marL="0" indent="0" lvl="0">
              <a:lnSpc>
                <a:spcPts val="8170"/>
              </a:lnSpc>
              <a:spcBef>
                <a:spcPct val="0"/>
              </a:spcBef>
            </a:pP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4000">
            <a:off x="1703866" y="4573884"/>
            <a:ext cx="14505249" cy="478676"/>
          </a:xfrm>
          <a:custGeom>
            <a:avLst/>
            <a:gdLst/>
            <a:ahLst/>
            <a:cxnLst/>
            <a:rect r="r" b="b" t="t" l="l"/>
            <a:pathLst>
              <a:path h="478676" w="14505249">
                <a:moveTo>
                  <a:pt x="2635" y="0"/>
                </a:moveTo>
                <a:lnTo>
                  <a:pt x="14505249" y="101249"/>
                </a:lnTo>
                <a:lnTo>
                  <a:pt x="14502614" y="478676"/>
                </a:lnTo>
                <a:lnTo>
                  <a:pt x="0" y="377427"/>
                </a:lnTo>
                <a:lnTo>
                  <a:pt x="2635" y="0"/>
                </a:lnTo>
                <a:close/>
              </a:path>
            </a:pathLst>
          </a:custGeom>
          <a:blipFill>
            <a:blip r:embed="rId2"/>
            <a:stretch>
              <a:fillRect l="0" t="-16255" r="-24262" b="-1943"/>
            </a:stretch>
          </a:blipFill>
        </p:spPr>
      </p:sp>
      <p:sp>
        <p:nvSpPr>
          <p:cNvPr name="Freeform 3" id="3"/>
          <p:cNvSpPr/>
          <p:nvPr/>
        </p:nvSpPr>
        <p:spPr>
          <a:xfrm flipH="false" flipV="false" rot="0">
            <a:off x="3230438" y="5143500"/>
            <a:ext cx="11452106" cy="4882995"/>
          </a:xfrm>
          <a:custGeom>
            <a:avLst/>
            <a:gdLst/>
            <a:ahLst/>
            <a:cxnLst/>
            <a:rect r="r" b="b" t="t" l="l"/>
            <a:pathLst>
              <a:path h="4882995" w="11452106">
                <a:moveTo>
                  <a:pt x="0" y="0"/>
                </a:moveTo>
                <a:lnTo>
                  <a:pt x="11452106" y="0"/>
                </a:lnTo>
                <a:lnTo>
                  <a:pt x="11452106" y="4882995"/>
                </a:lnTo>
                <a:lnTo>
                  <a:pt x="0" y="4882995"/>
                </a:lnTo>
                <a:lnTo>
                  <a:pt x="0" y="0"/>
                </a:lnTo>
                <a:close/>
              </a:path>
            </a:pathLst>
          </a:custGeom>
          <a:blipFill>
            <a:blip r:embed="rId3"/>
            <a:stretch>
              <a:fillRect l="0" t="0" r="0" b="0"/>
            </a:stretch>
          </a:blipFill>
        </p:spPr>
      </p:sp>
      <p:sp>
        <p:nvSpPr>
          <p:cNvPr name="TextBox 4" id="4"/>
          <p:cNvSpPr txBox="true"/>
          <p:nvPr/>
        </p:nvSpPr>
        <p:spPr>
          <a:xfrm rot="0">
            <a:off x="1028700" y="876300"/>
            <a:ext cx="16169066" cy="3606644"/>
          </a:xfrm>
          <a:prstGeom prst="rect">
            <a:avLst/>
          </a:prstGeom>
        </p:spPr>
        <p:txBody>
          <a:bodyPr anchor="t" rtlCol="false" tIns="0" lIns="0" bIns="0" rIns="0">
            <a:spAutoFit/>
          </a:bodyPr>
          <a:lstStyle/>
          <a:p>
            <a:pPr algn="l">
              <a:lnSpc>
                <a:spcPts val="5762"/>
              </a:lnSpc>
            </a:pPr>
            <a:r>
              <a:rPr lang="en-US" sz="3717" b="true">
                <a:solidFill>
                  <a:srgbClr val="090147"/>
                </a:solidFill>
                <a:latin typeface="Poppins Bold"/>
                <a:ea typeface="Poppins Bold"/>
                <a:cs typeface="Poppins Bold"/>
                <a:sym typeface="Poppins Bold"/>
              </a:rPr>
              <a:t>String analysis revealed three categories of strings:</a:t>
            </a:r>
          </a:p>
          <a:p>
            <a:pPr algn="l" marL="802674" indent="-401337" lvl="1">
              <a:lnSpc>
                <a:spcPts val="5762"/>
              </a:lnSpc>
              <a:buAutoNum type="arabicPeriod" startAt="1"/>
            </a:pPr>
            <a:r>
              <a:rPr lang="en-US" b="true" sz="3717">
                <a:solidFill>
                  <a:srgbClr val="090147"/>
                </a:solidFill>
                <a:latin typeface="Poppins Bold"/>
                <a:ea typeface="Poppins Bold"/>
                <a:cs typeface="Poppins Bold"/>
                <a:sym typeface="Poppins Bold"/>
              </a:rPr>
              <a:t>Short Strings: Contained a suspicious domain correct.com.</a:t>
            </a:r>
          </a:p>
          <a:p>
            <a:pPr algn="l" marL="802674" indent="-401337" lvl="1">
              <a:lnSpc>
                <a:spcPts val="5762"/>
              </a:lnSpc>
              <a:buAutoNum type="arabicPeriod" startAt="1"/>
            </a:pPr>
            <a:r>
              <a:rPr lang="en-US" b="true" sz="3717">
                <a:solidFill>
                  <a:srgbClr val="090147"/>
                </a:solidFill>
                <a:latin typeface="Poppins Bold"/>
                <a:ea typeface="Poppins Bold"/>
                <a:cs typeface="Poppins Bold"/>
                <a:sym typeface="Poppins Bold"/>
              </a:rPr>
              <a:t>Medium Strings: revealed API calls preceded by gibberish data, likely an obfuscation technique.</a:t>
            </a:r>
          </a:p>
          <a:p>
            <a:pPr algn="l" marL="802674" indent="-401337" lvl="1">
              <a:lnSpc>
                <a:spcPts val="5762"/>
              </a:lnSpc>
              <a:buAutoNum type="arabicPeriod" startAt="1"/>
            </a:pPr>
            <a:r>
              <a:rPr lang="en-US" b="true" sz="3717">
                <a:solidFill>
                  <a:srgbClr val="090147"/>
                </a:solidFill>
                <a:latin typeface="Poppins Bold"/>
                <a:ea typeface="Poppins Bold"/>
                <a:cs typeface="Poppins Bold"/>
                <a:sym typeface="Poppins Bold"/>
              </a:rPr>
              <a:t>Long Strings: Appeared to be encrypted or garbage data.</a:t>
            </a:r>
          </a:p>
        </p:txBody>
      </p:sp>
      <p:sp>
        <p:nvSpPr>
          <p:cNvPr name="AutoShape 5" id="5"/>
          <p:cNvSpPr/>
          <p:nvPr/>
        </p:nvSpPr>
        <p:spPr>
          <a:xfrm flipH="true">
            <a:off x="9315191" y="6450776"/>
            <a:ext cx="1143924" cy="575824"/>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36885" y="161777"/>
            <a:ext cx="10414229" cy="9963447"/>
          </a:xfrm>
          <a:custGeom>
            <a:avLst/>
            <a:gdLst/>
            <a:ahLst/>
            <a:cxnLst/>
            <a:rect r="r" b="b" t="t" l="l"/>
            <a:pathLst>
              <a:path h="9963447" w="10414229">
                <a:moveTo>
                  <a:pt x="0" y="0"/>
                </a:moveTo>
                <a:lnTo>
                  <a:pt x="10414230" y="0"/>
                </a:lnTo>
                <a:lnTo>
                  <a:pt x="10414230" y="9963446"/>
                </a:lnTo>
                <a:lnTo>
                  <a:pt x="0" y="9963446"/>
                </a:lnTo>
                <a:lnTo>
                  <a:pt x="0" y="0"/>
                </a:lnTo>
                <a:close/>
              </a:path>
            </a:pathLst>
          </a:custGeom>
          <a:blipFill>
            <a:blip r:embed="rId2"/>
            <a:stretch>
              <a:fillRect l="0" t="0" r="0" b="0"/>
            </a:stretch>
          </a:blipFill>
        </p:spPr>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35909" y="4666758"/>
            <a:ext cx="12416181" cy="4591542"/>
          </a:xfrm>
          <a:custGeom>
            <a:avLst/>
            <a:gdLst/>
            <a:ahLst/>
            <a:cxnLst/>
            <a:rect r="r" b="b" t="t" l="l"/>
            <a:pathLst>
              <a:path h="4591542" w="12416181">
                <a:moveTo>
                  <a:pt x="0" y="0"/>
                </a:moveTo>
                <a:lnTo>
                  <a:pt x="12416182" y="0"/>
                </a:lnTo>
                <a:lnTo>
                  <a:pt x="12416182" y="4591542"/>
                </a:lnTo>
                <a:lnTo>
                  <a:pt x="0" y="4591542"/>
                </a:lnTo>
                <a:lnTo>
                  <a:pt x="0" y="0"/>
                </a:lnTo>
                <a:close/>
              </a:path>
            </a:pathLst>
          </a:custGeom>
          <a:blipFill>
            <a:blip r:embed="rId2"/>
            <a:stretch>
              <a:fillRect l="0" t="0" r="0" b="0"/>
            </a:stretch>
          </a:blipFill>
        </p:spPr>
      </p:sp>
      <p:sp>
        <p:nvSpPr>
          <p:cNvPr name="TextBox 3" id="3"/>
          <p:cNvSpPr txBox="true"/>
          <p:nvPr/>
        </p:nvSpPr>
        <p:spPr>
          <a:xfrm rot="0">
            <a:off x="1028700" y="440541"/>
            <a:ext cx="16169066" cy="3606644"/>
          </a:xfrm>
          <a:prstGeom prst="rect">
            <a:avLst/>
          </a:prstGeom>
        </p:spPr>
        <p:txBody>
          <a:bodyPr anchor="t" rtlCol="false" tIns="0" lIns="0" bIns="0" rIns="0">
            <a:spAutoFit/>
          </a:bodyPr>
          <a:lstStyle/>
          <a:p>
            <a:pPr algn="l">
              <a:lnSpc>
                <a:spcPts val="5762"/>
              </a:lnSpc>
            </a:pPr>
            <a:r>
              <a:rPr lang="en-US" sz="3717" b="true">
                <a:solidFill>
                  <a:srgbClr val="090147"/>
                </a:solidFill>
                <a:latin typeface="Poppins Bold"/>
                <a:ea typeface="Poppins Bold"/>
                <a:cs typeface="Poppins Bold"/>
                <a:sym typeface="Poppins Bold"/>
              </a:rPr>
              <a:t>Examination of the manifest reveals the malware requests asInvoker privileges. This allows it to bypass User Account Control (UAC) prompts by inheriting the permissions of the current user rather than requesting administrative rights, a common stealth technique.</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91680" y="2116542"/>
            <a:ext cx="12043106" cy="7812965"/>
          </a:xfrm>
          <a:custGeom>
            <a:avLst/>
            <a:gdLst/>
            <a:ahLst/>
            <a:cxnLst/>
            <a:rect r="r" b="b" t="t" l="l"/>
            <a:pathLst>
              <a:path h="7812965" w="12043106">
                <a:moveTo>
                  <a:pt x="0" y="0"/>
                </a:moveTo>
                <a:lnTo>
                  <a:pt x="12043106" y="0"/>
                </a:lnTo>
                <a:lnTo>
                  <a:pt x="12043106" y="7812965"/>
                </a:lnTo>
                <a:lnTo>
                  <a:pt x="0" y="7812965"/>
                </a:lnTo>
                <a:lnTo>
                  <a:pt x="0" y="0"/>
                </a:lnTo>
                <a:close/>
              </a:path>
            </a:pathLst>
          </a:custGeom>
          <a:blipFill>
            <a:blip r:embed="rId2"/>
            <a:stretch>
              <a:fillRect l="0" t="0" r="0" b="0"/>
            </a:stretch>
          </a:blipFill>
        </p:spPr>
      </p:sp>
      <p:sp>
        <p:nvSpPr>
          <p:cNvPr name="TextBox 3" id="3"/>
          <p:cNvSpPr txBox="true"/>
          <p:nvPr/>
        </p:nvSpPr>
        <p:spPr>
          <a:xfrm rot="0">
            <a:off x="1028700" y="440541"/>
            <a:ext cx="16169066" cy="1434944"/>
          </a:xfrm>
          <a:prstGeom prst="rect">
            <a:avLst/>
          </a:prstGeom>
        </p:spPr>
        <p:txBody>
          <a:bodyPr anchor="t" rtlCol="false" tIns="0" lIns="0" bIns="0" rIns="0">
            <a:spAutoFit/>
          </a:bodyPr>
          <a:lstStyle/>
          <a:p>
            <a:pPr algn="l">
              <a:lnSpc>
                <a:spcPts val="5762"/>
              </a:lnSpc>
            </a:pPr>
            <a:r>
              <a:rPr lang="en-US" sz="3717" b="true">
                <a:solidFill>
                  <a:srgbClr val="090147"/>
                </a:solidFill>
                <a:latin typeface="Poppins Bold"/>
                <a:ea typeface="Poppins Bold"/>
                <a:cs typeface="Poppins Bold"/>
                <a:sym typeface="Poppins Bold"/>
              </a:rPr>
              <a:t>Running the CAPA tool confirmed the presence of anti-behavioral analysis techniques, specifically Virtual Machine detection.</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68298" y="2454900"/>
            <a:ext cx="9189012" cy="5377201"/>
          </a:xfrm>
          <a:custGeom>
            <a:avLst/>
            <a:gdLst/>
            <a:ahLst/>
            <a:cxnLst/>
            <a:rect r="r" b="b" t="t" l="l"/>
            <a:pathLst>
              <a:path h="5377201" w="9189012">
                <a:moveTo>
                  <a:pt x="0" y="0"/>
                </a:moveTo>
                <a:lnTo>
                  <a:pt x="9189012" y="0"/>
                </a:lnTo>
                <a:lnTo>
                  <a:pt x="9189012" y="5377200"/>
                </a:lnTo>
                <a:lnTo>
                  <a:pt x="0" y="5377200"/>
                </a:lnTo>
                <a:lnTo>
                  <a:pt x="0" y="0"/>
                </a:lnTo>
                <a:close/>
              </a:path>
            </a:pathLst>
          </a:custGeom>
          <a:blipFill>
            <a:blip r:embed="rId2"/>
            <a:stretch>
              <a:fillRect l="-13887" t="0" r="-7918" b="0"/>
            </a:stretch>
          </a:blipFill>
        </p:spPr>
      </p:sp>
      <p:sp>
        <p:nvSpPr>
          <p:cNvPr name="TextBox 3" id="3"/>
          <p:cNvSpPr txBox="true"/>
          <p:nvPr/>
        </p:nvSpPr>
        <p:spPr>
          <a:xfrm rot="0">
            <a:off x="530690" y="1543716"/>
            <a:ext cx="7368446" cy="7094793"/>
          </a:xfrm>
          <a:prstGeom prst="rect">
            <a:avLst/>
          </a:prstGeom>
        </p:spPr>
        <p:txBody>
          <a:bodyPr anchor="t" rtlCol="false" tIns="0" lIns="0" bIns="0" rIns="0">
            <a:spAutoFit/>
          </a:bodyPr>
          <a:lstStyle/>
          <a:p>
            <a:pPr algn="l">
              <a:lnSpc>
                <a:spcPts val="4040"/>
              </a:lnSpc>
            </a:pPr>
            <a:r>
              <a:rPr lang="en-US" sz="2606" b="true">
                <a:solidFill>
                  <a:srgbClr val="090147"/>
                </a:solidFill>
                <a:latin typeface="Poppins Bold"/>
                <a:ea typeface="Poppins Bold"/>
                <a:cs typeface="Poppins Bold"/>
                <a:sym typeface="Poppins Bold"/>
              </a:rPr>
              <a:t>Using Cutter for disassembly, the entry point was analyzed. The code calls GetTickCount in a loop until a specific zero flag condition is met.</a:t>
            </a:r>
          </a:p>
          <a:p>
            <a:pPr algn="l" marL="562796" indent="-281398" lvl="1">
              <a:lnSpc>
                <a:spcPts val="4040"/>
              </a:lnSpc>
              <a:buFont typeface="Arial"/>
              <a:buChar char="•"/>
            </a:pPr>
            <a:r>
              <a:rPr lang="en-US" b="true" sz="2606">
                <a:solidFill>
                  <a:srgbClr val="090147"/>
                </a:solidFill>
                <a:latin typeface="Poppins Bold"/>
                <a:ea typeface="Poppins Bold"/>
                <a:cs typeface="Poppins Bold"/>
                <a:sym typeface="Poppins Bold"/>
              </a:rPr>
              <a:t>Finding: This is a time-based evasion technique designed to stall execution. Automated sandboxes often time out before the malware executes its payload.</a:t>
            </a:r>
          </a:p>
          <a:p>
            <a:pPr algn="l" marL="562796" indent="-281398" lvl="1">
              <a:lnSpc>
                <a:spcPts val="4040"/>
              </a:lnSpc>
              <a:buFont typeface="Arial"/>
              <a:buChar char="•"/>
            </a:pPr>
            <a:r>
              <a:rPr lang="en-US" b="true" sz="2606">
                <a:solidFill>
                  <a:srgbClr val="090147"/>
                </a:solidFill>
                <a:latin typeface="Poppins Bold"/>
                <a:ea typeface="Poppins Bold"/>
                <a:cs typeface="Poppins Bold"/>
                <a:sym typeface="Poppins Bold"/>
              </a:rPr>
              <a:t>Bypass Strategy: This delay loop can be patched (e.g., modifying the jump instruction) to force immediate execution.</a:t>
            </a:r>
          </a:p>
          <a:p>
            <a:pPr algn="l">
              <a:lnSpc>
                <a:spcPts val="4040"/>
              </a:lnSpc>
            </a:pP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grpSp>
        <p:nvGrpSpPr>
          <p:cNvPr name="Group 2" id="2"/>
          <p:cNvGrpSpPr/>
          <p:nvPr/>
        </p:nvGrpSpPr>
        <p:grpSpPr>
          <a:xfrm rot="0">
            <a:off x="-1121328" y="-15430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3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true" flipV="false" rot="0">
            <a:off x="556089" y="-41065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05869" y="2872371"/>
            <a:ext cx="13876262" cy="4789907"/>
          </a:xfrm>
          <a:prstGeom prst="rect">
            <a:avLst/>
          </a:prstGeom>
        </p:spPr>
        <p:txBody>
          <a:bodyPr anchor="t" rtlCol="false" tIns="0" lIns="0" bIns="0" rIns="0">
            <a:spAutoFit/>
          </a:bodyPr>
          <a:lstStyle/>
          <a:p>
            <a:pPr algn="ctr">
              <a:lnSpc>
                <a:spcPts val="17667"/>
              </a:lnSpc>
            </a:pPr>
            <a:r>
              <a:rPr lang="en-US" b="true" sz="18403" spc="-938">
                <a:solidFill>
                  <a:srgbClr val="FFFFFF"/>
                </a:solidFill>
                <a:latin typeface="Poppins Bold"/>
                <a:ea typeface="Poppins Bold"/>
                <a:cs typeface="Poppins Bold"/>
                <a:sym typeface="Poppins Bold"/>
              </a:rPr>
              <a:t>Dynamic Analysis</a:t>
            </a:r>
          </a:p>
        </p:txBody>
      </p:sp>
      <p:sp>
        <p:nvSpPr>
          <p:cNvPr name="TextBox 7" id="7"/>
          <p:cNvSpPr txBox="true"/>
          <p:nvPr/>
        </p:nvSpPr>
        <p:spPr>
          <a:xfrm rot="0">
            <a:off x="1028700" y="1843604"/>
            <a:ext cx="4942658" cy="509831"/>
          </a:xfrm>
          <a:prstGeom prst="rect">
            <a:avLst/>
          </a:prstGeom>
        </p:spPr>
        <p:txBody>
          <a:bodyPr anchor="t" rtlCol="false" tIns="0" lIns="0" bIns="0" rIns="0">
            <a:spAutoFit/>
          </a:bodyPr>
          <a:lstStyle/>
          <a:p>
            <a:pPr algn="l">
              <a:lnSpc>
                <a:spcPts val="3919"/>
              </a:lnSpc>
            </a:pPr>
            <a:r>
              <a:rPr lang="en-US" sz="2799" spc="954">
                <a:solidFill>
                  <a:srgbClr val="090147"/>
                </a:solidFill>
                <a:latin typeface="Poppins"/>
                <a:ea typeface="Poppins"/>
                <a:cs typeface="Poppins"/>
                <a:sym typeface="Poppins"/>
              </a:rPr>
              <a:t>CYBERSECURITY:</a:t>
            </a:r>
          </a:p>
        </p:txBody>
      </p:sp>
      <p:grpSp>
        <p:nvGrpSpPr>
          <p:cNvPr name="Group 8" id="8"/>
          <p:cNvGrpSpPr/>
          <p:nvPr/>
        </p:nvGrpSpPr>
        <p:grpSpPr>
          <a:xfrm rot="0">
            <a:off x="14240078" y="7557192"/>
            <a:ext cx="6038444" cy="6038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true" flipV="false" rot="0">
            <a:off x="15796157" y="6420876"/>
            <a:ext cx="2943940" cy="1953706"/>
          </a:xfrm>
          <a:custGeom>
            <a:avLst/>
            <a:gdLst/>
            <a:ahLst/>
            <a:cxnLst/>
            <a:rect r="r" b="b" t="t" l="l"/>
            <a:pathLst>
              <a:path h="1953706" w="2943940">
                <a:moveTo>
                  <a:pt x="2943940" y="0"/>
                </a:moveTo>
                <a:lnTo>
                  <a:pt x="0" y="0"/>
                </a:lnTo>
                <a:lnTo>
                  <a:pt x="0" y="1953706"/>
                </a:lnTo>
                <a:lnTo>
                  <a:pt x="2943940" y="1953706"/>
                </a:lnTo>
                <a:lnTo>
                  <a:pt x="294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725242">
            <a:off x="-5208666" y="4969597"/>
            <a:ext cx="8656367" cy="9693580"/>
          </a:xfrm>
          <a:custGeom>
            <a:avLst/>
            <a:gdLst/>
            <a:ahLst/>
            <a:cxnLst/>
            <a:rect r="r" b="b" t="t" l="l"/>
            <a:pathLst>
              <a:path h="9693580" w="8656367">
                <a:moveTo>
                  <a:pt x="0" y="0"/>
                </a:moveTo>
                <a:lnTo>
                  <a:pt x="8656367" y="0"/>
                </a:lnTo>
                <a:lnTo>
                  <a:pt x="8656367" y="9693580"/>
                </a:lnTo>
                <a:lnTo>
                  <a:pt x="0" y="969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30690" y="1543716"/>
            <a:ext cx="7368446" cy="496469"/>
          </a:xfrm>
          <a:prstGeom prst="rect">
            <a:avLst/>
          </a:prstGeom>
        </p:spPr>
        <p:txBody>
          <a:bodyPr anchor="t" rtlCol="false" tIns="0" lIns="0" bIns="0" rIns="0">
            <a:spAutoFit/>
          </a:bodyPr>
          <a:lstStyle/>
          <a:p>
            <a:pPr algn="l">
              <a:lnSpc>
                <a:spcPts val="4040"/>
              </a:lnSpc>
            </a:pPr>
            <a:r>
              <a:rPr lang="en-US" sz="2606" b="true">
                <a:solidFill>
                  <a:srgbClr val="090147"/>
                </a:solidFill>
                <a:latin typeface="Poppins Bold"/>
                <a:ea typeface="Poppins Bold"/>
                <a:cs typeface="Poppins Bold"/>
                <a:sym typeface="Poppins Bold"/>
              </a:rPr>
              <a:t>Process Activity</a:t>
            </a:r>
          </a:p>
        </p:txBody>
      </p:sp>
      <p:sp>
        <p:nvSpPr>
          <p:cNvPr name="TextBox 3" id="3"/>
          <p:cNvSpPr txBox="true"/>
          <p:nvPr/>
        </p:nvSpPr>
        <p:spPr>
          <a:xfrm rot="0">
            <a:off x="1336087" y="3414455"/>
            <a:ext cx="15920627" cy="4409999"/>
          </a:xfrm>
          <a:prstGeom prst="rect">
            <a:avLst/>
          </a:prstGeom>
        </p:spPr>
        <p:txBody>
          <a:bodyPr anchor="t" rtlCol="false" tIns="0" lIns="0" bIns="0" rIns="0">
            <a:spAutoFit/>
          </a:bodyPr>
          <a:lstStyle/>
          <a:p>
            <a:pPr algn="l" marL="0" indent="0" lvl="0">
              <a:lnSpc>
                <a:spcPts val="5015"/>
              </a:lnSpc>
              <a:spcBef>
                <a:spcPct val="0"/>
              </a:spcBef>
            </a:pPr>
            <a:r>
              <a:rPr lang="en-US" sz="2950">
                <a:solidFill>
                  <a:srgbClr val="090147">
                    <a:alpha val="71765"/>
                  </a:srgbClr>
                </a:solidFill>
                <a:latin typeface="Poppins"/>
                <a:ea typeface="Poppins"/>
                <a:cs typeface="Poppins"/>
                <a:sym typeface="Poppins"/>
              </a:rPr>
              <a:t>The core compone</a:t>
            </a:r>
            <a:r>
              <a:rPr lang="en-US" sz="2950" strike="noStrike" u="none">
                <a:solidFill>
                  <a:srgbClr val="090147">
                    <a:alpha val="71765"/>
                  </a:srgbClr>
                </a:solidFill>
                <a:latin typeface="Poppins"/>
                <a:ea typeface="Poppins"/>
                <a:cs typeface="Poppins"/>
                <a:sym typeface="Poppins"/>
              </a:rPr>
              <a:t>nt, peanalyze, provides the following capabilities:</a:t>
            </a:r>
          </a:p>
          <a:p>
            <a:pPr algn="l" marL="636954" indent="-318477" lvl="1">
              <a:lnSpc>
                <a:spcPts val="5015"/>
              </a:lnSpc>
              <a:spcBef>
                <a:spcPct val="0"/>
              </a:spcBef>
              <a:buFont typeface="Arial"/>
              <a:buChar char="•"/>
            </a:pPr>
            <a:r>
              <a:rPr lang="en-US" sz="2950" strike="noStrike" u="none">
                <a:solidFill>
                  <a:srgbClr val="090147">
                    <a:alpha val="71765"/>
                  </a:srgbClr>
                </a:solidFill>
                <a:latin typeface="Poppins"/>
                <a:ea typeface="Poppins"/>
                <a:cs typeface="Poppins"/>
                <a:sym typeface="Poppins"/>
              </a:rPr>
              <a:t>Section Analysis: Extracts virtual addresses and raw sizes to identify "caves" or overlay data.</a:t>
            </a:r>
          </a:p>
          <a:p>
            <a:pPr algn="l" marL="636954" indent="-318477" lvl="1">
              <a:lnSpc>
                <a:spcPts val="5015"/>
              </a:lnSpc>
              <a:spcBef>
                <a:spcPct val="0"/>
              </a:spcBef>
              <a:buFont typeface="Arial"/>
              <a:buChar char="•"/>
            </a:pPr>
            <a:r>
              <a:rPr lang="en-US" sz="2950" strike="noStrike" u="none">
                <a:solidFill>
                  <a:srgbClr val="090147">
                    <a:alpha val="71765"/>
                  </a:srgbClr>
                </a:solidFill>
                <a:latin typeface="Poppins"/>
                <a:ea typeface="Poppins"/>
                <a:cs typeface="Poppins"/>
                <a:sym typeface="Poppins"/>
              </a:rPr>
              <a:t>P</a:t>
            </a:r>
            <a:r>
              <a:rPr lang="en-US" sz="2950" strike="noStrike" u="none">
                <a:solidFill>
                  <a:srgbClr val="090147">
                    <a:alpha val="71765"/>
                  </a:srgbClr>
                </a:solidFill>
                <a:latin typeface="Poppins"/>
                <a:ea typeface="Poppins"/>
                <a:cs typeface="Poppins"/>
                <a:sym typeface="Poppins"/>
              </a:rPr>
              <a:t>acker Detection: compares entry</a:t>
            </a:r>
            <a:r>
              <a:rPr lang="en-US" sz="2950" strike="noStrike" u="none">
                <a:solidFill>
                  <a:srgbClr val="090147">
                    <a:alpha val="71765"/>
                  </a:srgbClr>
                </a:solidFill>
                <a:latin typeface="Poppins"/>
                <a:ea typeface="Poppins"/>
                <a:cs typeface="Poppins"/>
                <a:sym typeface="Poppins"/>
              </a:rPr>
              <a:t> </a:t>
            </a:r>
            <a:r>
              <a:rPr lang="en-US" sz="2950" strike="noStrike">
                <a:solidFill>
                  <a:srgbClr val="090147">
                    <a:alpha val="71765"/>
                  </a:srgbClr>
                </a:solidFill>
                <a:latin typeface="Poppins"/>
                <a:ea typeface="Poppins"/>
                <a:cs typeface="Poppins"/>
                <a:sym typeface="Poppins"/>
              </a:rPr>
              <a:t>poin</a:t>
            </a:r>
            <a:r>
              <a:rPr lang="en-US" sz="2950" strike="noStrike" u="none">
                <a:solidFill>
                  <a:srgbClr val="090147">
                    <a:alpha val="71765"/>
                  </a:srgbClr>
                </a:solidFill>
                <a:latin typeface="Poppins"/>
                <a:ea typeface="Poppins"/>
                <a:cs typeface="Poppins"/>
                <a:sym typeface="Poppins"/>
              </a:rPr>
              <a:t>t</a:t>
            </a:r>
            <a:r>
              <a:rPr lang="en-US" sz="2950" strike="noStrike">
                <a:solidFill>
                  <a:srgbClr val="090147">
                    <a:alpha val="71765"/>
                  </a:srgbClr>
                </a:solidFill>
                <a:latin typeface="Poppins"/>
                <a:ea typeface="Poppins"/>
                <a:cs typeface="Poppins"/>
                <a:sym typeface="Poppins"/>
              </a:rPr>
              <a:t> </a:t>
            </a:r>
            <a:r>
              <a:rPr lang="en-US" sz="2950" strike="noStrike" u="none">
                <a:solidFill>
                  <a:srgbClr val="090147">
                    <a:alpha val="71765"/>
                  </a:srgbClr>
                </a:solidFill>
                <a:latin typeface="Poppins"/>
                <a:ea typeface="Poppins"/>
                <a:cs typeface="Poppins"/>
                <a:sym typeface="Poppins"/>
              </a:rPr>
              <a:t>s</a:t>
            </a:r>
            <a:r>
              <a:rPr lang="en-US" sz="2950" strike="noStrike">
                <a:solidFill>
                  <a:srgbClr val="090147">
                    <a:alpha val="71765"/>
                  </a:srgbClr>
                </a:solidFill>
                <a:latin typeface="Poppins"/>
                <a:ea typeface="Poppins"/>
                <a:cs typeface="Poppins"/>
                <a:sym typeface="Poppins"/>
              </a:rPr>
              <a:t>i</a:t>
            </a:r>
            <a:r>
              <a:rPr lang="en-US" sz="2950" strike="noStrike" u="none">
                <a:solidFill>
                  <a:srgbClr val="090147">
                    <a:alpha val="71765"/>
                  </a:srgbClr>
                </a:solidFill>
                <a:latin typeface="Poppins"/>
                <a:ea typeface="Poppins"/>
                <a:cs typeface="Poppins"/>
                <a:sym typeface="Poppins"/>
              </a:rPr>
              <a:t>g</a:t>
            </a:r>
            <a:r>
              <a:rPr lang="en-US" sz="2950" strike="noStrike">
                <a:solidFill>
                  <a:srgbClr val="090147">
                    <a:alpha val="71765"/>
                  </a:srgbClr>
                </a:solidFill>
                <a:latin typeface="Poppins"/>
                <a:ea typeface="Poppins"/>
                <a:cs typeface="Poppins"/>
                <a:sym typeface="Poppins"/>
              </a:rPr>
              <a:t>na</a:t>
            </a:r>
            <a:r>
              <a:rPr lang="en-US" sz="2950" strike="noStrike" u="none">
                <a:solidFill>
                  <a:srgbClr val="090147">
                    <a:alpha val="71765"/>
                  </a:srgbClr>
                </a:solidFill>
                <a:latin typeface="Poppins"/>
                <a:ea typeface="Poppins"/>
                <a:cs typeface="Poppins"/>
                <a:sym typeface="Poppins"/>
              </a:rPr>
              <a:t>tu</a:t>
            </a:r>
            <a:r>
              <a:rPr lang="en-US" sz="2950" strike="noStrike">
                <a:solidFill>
                  <a:srgbClr val="090147">
                    <a:alpha val="71765"/>
                  </a:srgbClr>
                </a:solidFill>
                <a:latin typeface="Poppins"/>
                <a:ea typeface="Poppins"/>
                <a:cs typeface="Poppins"/>
                <a:sym typeface="Poppins"/>
              </a:rPr>
              <a:t>res </a:t>
            </a:r>
            <a:r>
              <a:rPr lang="en-US" sz="2950" strike="noStrike" u="none">
                <a:solidFill>
                  <a:srgbClr val="090147">
                    <a:alpha val="71765"/>
                  </a:srgbClr>
                </a:solidFill>
                <a:latin typeface="Poppins"/>
                <a:ea typeface="Poppins"/>
                <a:cs typeface="Poppins"/>
                <a:sym typeface="Poppins"/>
              </a:rPr>
              <a:t>a</a:t>
            </a:r>
            <a:r>
              <a:rPr lang="en-US" sz="2950" strike="noStrike">
                <a:solidFill>
                  <a:srgbClr val="090147">
                    <a:alpha val="71765"/>
                  </a:srgbClr>
                </a:solidFill>
                <a:latin typeface="Poppins"/>
                <a:ea typeface="Poppins"/>
                <a:cs typeface="Poppins"/>
                <a:sym typeface="Poppins"/>
              </a:rPr>
              <a:t>g</a:t>
            </a:r>
            <a:r>
              <a:rPr lang="en-US" sz="2950" strike="noStrike" u="none">
                <a:solidFill>
                  <a:srgbClr val="090147">
                    <a:alpha val="71765"/>
                  </a:srgbClr>
                </a:solidFill>
                <a:latin typeface="Poppins"/>
                <a:ea typeface="Poppins"/>
                <a:cs typeface="Poppins"/>
                <a:sym typeface="Poppins"/>
              </a:rPr>
              <a:t>a</a:t>
            </a:r>
            <a:r>
              <a:rPr lang="en-US" sz="2950" strike="noStrike">
                <a:solidFill>
                  <a:srgbClr val="090147">
                    <a:alpha val="71765"/>
                  </a:srgbClr>
                </a:solidFill>
                <a:latin typeface="Poppins"/>
                <a:ea typeface="Poppins"/>
                <a:cs typeface="Poppins"/>
                <a:sym typeface="Poppins"/>
              </a:rPr>
              <a:t>i</a:t>
            </a:r>
            <a:r>
              <a:rPr lang="en-US" sz="2950" strike="noStrike" u="none">
                <a:solidFill>
                  <a:srgbClr val="090147">
                    <a:alpha val="71765"/>
                  </a:srgbClr>
                </a:solidFill>
                <a:latin typeface="Poppins"/>
                <a:ea typeface="Poppins"/>
                <a:cs typeface="Poppins"/>
                <a:sym typeface="Poppins"/>
              </a:rPr>
              <a:t>ns</a:t>
            </a:r>
            <a:r>
              <a:rPr lang="en-US" sz="2950" strike="noStrike">
                <a:solidFill>
                  <a:srgbClr val="090147">
                    <a:alpha val="71765"/>
                  </a:srgbClr>
                </a:solidFill>
                <a:latin typeface="Poppins"/>
                <a:ea typeface="Poppins"/>
                <a:cs typeface="Poppins"/>
                <a:sym typeface="Poppins"/>
              </a:rPr>
              <a:t>t a dat</a:t>
            </a:r>
            <a:r>
              <a:rPr lang="en-US" sz="2950" strike="noStrike" u="none">
                <a:solidFill>
                  <a:srgbClr val="090147">
                    <a:alpha val="71765"/>
                  </a:srgbClr>
                </a:solidFill>
                <a:latin typeface="Poppins"/>
                <a:ea typeface="Poppins"/>
                <a:cs typeface="Poppins"/>
                <a:sym typeface="Poppins"/>
              </a:rPr>
              <a:t>a</a:t>
            </a:r>
            <a:r>
              <a:rPr lang="en-US" sz="2950" strike="noStrike">
                <a:solidFill>
                  <a:srgbClr val="090147">
                    <a:alpha val="71765"/>
                  </a:srgbClr>
                </a:solidFill>
                <a:latin typeface="Poppins"/>
                <a:ea typeface="Poppins"/>
                <a:cs typeface="Poppins"/>
                <a:sym typeface="Poppins"/>
              </a:rPr>
              <a:t>b</a:t>
            </a:r>
            <a:r>
              <a:rPr lang="en-US" sz="2950" strike="noStrike" u="none">
                <a:solidFill>
                  <a:srgbClr val="090147">
                    <a:alpha val="71765"/>
                  </a:srgbClr>
                </a:solidFill>
                <a:latin typeface="Poppins"/>
                <a:ea typeface="Poppins"/>
                <a:cs typeface="Poppins"/>
                <a:sym typeface="Poppins"/>
              </a:rPr>
              <a:t>a</a:t>
            </a:r>
            <a:r>
              <a:rPr lang="en-US" sz="2950" strike="noStrike" u="none">
                <a:solidFill>
                  <a:srgbClr val="090147">
                    <a:alpha val="71765"/>
                  </a:srgbClr>
                </a:solidFill>
                <a:latin typeface="Poppins"/>
                <a:ea typeface="Poppins"/>
                <a:cs typeface="Poppins"/>
                <a:sym typeface="Poppins"/>
              </a:rPr>
              <a:t>se of</a:t>
            </a:r>
            <a:r>
              <a:rPr lang="en-US" sz="2950" strike="noStrike" u="none">
                <a:solidFill>
                  <a:srgbClr val="090147">
                    <a:alpha val="71765"/>
                  </a:srgbClr>
                </a:solidFill>
                <a:latin typeface="Poppins"/>
                <a:ea typeface="Poppins"/>
                <a:cs typeface="Poppins"/>
                <a:sym typeface="Poppins"/>
              </a:rPr>
              <a:t> </a:t>
            </a:r>
            <a:r>
              <a:rPr lang="en-US" sz="2950" strike="noStrike" u="none">
                <a:solidFill>
                  <a:srgbClr val="090147">
                    <a:alpha val="71765"/>
                  </a:srgbClr>
                </a:solidFill>
                <a:latin typeface="Poppins"/>
                <a:ea typeface="Poppins"/>
                <a:cs typeface="Poppins"/>
                <a:sym typeface="Poppins"/>
              </a:rPr>
              <a:t>c</a:t>
            </a:r>
            <a:r>
              <a:rPr lang="en-US" sz="2950" strike="noStrike" u="none">
                <a:solidFill>
                  <a:srgbClr val="090147">
                    <a:alpha val="71765"/>
                  </a:srgbClr>
                </a:solidFill>
                <a:latin typeface="Poppins"/>
                <a:ea typeface="Poppins"/>
                <a:cs typeface="Poppins"/>
                <a:sym typeface="Poppins"/>
              </a:rPr>
              <a:t>ommon </a:t>
            </a:r>
            <a:r>
              <a:rPr lang="en-US" sz="2950" strike="noStrike" u="none">
                <a:solidFill>
                  <a:srgbClr val="090147">
                    <a:alpha val="71765"/>
                  </a:srgbClr>
                </a:solidFill>
                <a:latin typeface="Poppins"/>
                <a:ea typeface="Poppins"/>
                <a:cs typeface="Poppins"/>
                <a:sym typeface="Poppins"/>
              </a:rPr>
              <a:t>pack</a:t>
            </a:r>
            <a:r>
              <a:rPr lang="en-US" sz="2950" strike="noStrike" u="none">
                <a:solidFill>
                  <a:srgbClr val="090147">
                    <a:alpha val="71765"/>
                  </a:srgbClr>
                </a:solidFill>
                <a:latin typeface="Poppins"/>
                <a:ea typeface="Poppins"/>
                <a:cs typeface="Poppins"/>
                <a:sym typeface="Poppins"/>
              </a:rPr>
              <a:t>ers</a:t>
            </a:r>
            <a:r>
              <a:rPr lang="en-US" sz="2950" strike="noStrike" u="none">
                <a:solidFill>
                  <a:srgbClr val="090147">
                    <a:alpha val="71765"/>
                  </a:srgbClr>
                </a:solidFill>
                <a:latin typeface="Poppins"/>
                <a:ea typeface="Poppins"/>
                <a:cs typeface="Poppins"/>
                <a:sym typeface="Poppins"/>
              </a:rPr>
              <a:t> (UPX, ASPack, FSG).</a:t>
            </a:r>
          </a:p>
          <a:p>
            <a:pPr algn="l" marL="636954" indent="-318477" lvl="1">
              <a:lnSpc>
                <a:spcPts val="5015"/>
              </a:lnSpc>
              <a:spcBef>
                <a:spcPct val="0"/>
              </a:spcBef>
              <a:buFont typeface="Arial"/>
              <a:buChar char="•"/>
            </a:pPr>
            <a:r>
              <a:rPr lang="en-US" sz="2950" strike="noStrike" u="none">
                <a:solidFill>
                  <a:srgbClr val="090147">
                    <a:alpha val="71765"/>
                  </a:srgbClr>
                </a:solidFill>
                <a:latin typeface="Poppins"/>
                <a:ea typeface="Poppins"/>
                <a:cs typeface="Poppins"/>
                <a:sym typeface="Poppins"/>
              </a:rPr>
              <a:t>Entropy Cal</a:t>
            </a:r>
            <a:r>
              <a:rPr lang="en-US" sz="2950" strike="noStrike" u="none">
                <a:solidFill>
                  <a:srgbClr val="090147">
                    <a:alpha val="71765"/>
                  </a:srgbClr>
                </a:solidFill>
                <a:latin typeface="Poppins"/>
                <a:ea typeface="Poppins"/>
                <a:cs typeface="Poppins"/>
                <a:sym typeface="Poppins"/>
              </a:rPr>
              <a:t>culation: Calcu</a:t>
            </a:r>
            <a:r>
              <a:rPr lang="en-US" sz="2950" strike="noStrike" u="none">
                <a:solidFill>
                  <a:srgbClr val="090147">
                    <a:alpha val="71765"/>
                  </a:srgbClr>
                </a:solidFill>
                <a:latin typeface="Poppins"/>
                <a:ea typeface="Poppins"/>
                <a:cs typeface="Poppins"/>
                <a:sym typeface="Poppins"/>
              </a:rPr>
              <a:t>lates a score betw</a:t>
            </a:r>
            <a:r>
              <a:rPr lang="en-US" sz="2950" strike="noStrike" u="none">
                <a:solidFill>
                  <a:srgbClr val="090147">
                    <a:alpha val="71765"/>
                  </a:srgbClr>
                </a:solidFill>
                <a:latin typeface="Poppins"/>
                <a:ea typeface="Poppins"/>
                <a:cs typeface="Poppins"/>
                <a:sym typeface="Poppins"/>
              </a:rPr>
              <a:t>een</a:t>
            </a:r>
            <a:r>
              <a:rPr lang="en-US" sz="2950" strike="noStrike" u="none">
                <a:solidFill>
                  <a:srgbClr val="090147">
                    <a:alpha val="71765"/>
                  </a:srgbClr>
                </a:solidFill>
                <a:latin typeface="Poppins"/>
                <a:ea typeface="Poppins"/>
                <a:cs typeface="Poppins"/>
                <a:sym typeface="Poppins"/>
              </a:rPr>
              <a:t> 0 (uniform)</a:t>
            </a:r>
            <a:r>
              <a:rPr lang="en-US" sz="2950" strike="noStrike" u="none">
                <a:solidFill>
                  <a:srgbClr val="090147">
                    <a:alpha val="71765"/>
                  </a:srgbClr>
                </a:solidFill>
                <a:latin typeface="Poppins"/>
                <a:ea typeface="Poppins"/>
                <a:cs typeface="Poppins"/>
                <a:sym typeface="Poppins"/>
              </a:rPr>
              <a:t> and 8 (random) for each section. High entropy (&gt;7.2) typically indicates packed or encrypted code.</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2572" y="3605800"/>
            <a:ext cx="11902856" cy="6370320"/>
          </a:xfrm>
          <a:custGeom>
            <a:avLst/>
            <a:gdLst/>
            <a:ahLst/>
            <a:cxnLst/>
            <a:rect r="r" b="b" t="t" l="l"/>
            <a:pathLst>
              <a:path h="6370320" w="11902856">
                <a:moveTo>
                  <a:pt x="0" y="0"/>
                </a:moveTo>
                <a:lnTo>
                  <a:pt x="11902856" y="0"/>
                </a:lnTo>
                <a:lnTo>
                  <a:pt x="11902856" y="6370320"/>
                </a:lnTo>
                <a:lnTo>
                  <a:pt x="0" y="6370320"/>
                </a:lnTo>
                <a:lnTo>
                  <a:pt x="0" y="0"/>
                </a:lnTo>
                <a:close/>
              </a:path>
            </a:pathLst>
          </a:custGeom>
          <a:blipFill>
            <a:blip r:embed="rId2"/>
            <a:stretch>
              <a:fillRect l="0" t="0" r="0" b="0"/>
            </a:stretch>
          </a:blipFill>
        </p:spPr>
      </p:sp>
      <p:sp>
        <p:nvSpPr>
          <p:cNvPr name="TextBox 3" id="3"/>
          <p:cNvSpPr txBox="true"/>
          <p:nvPr/>
        </p:nvSpPr>
        <p:spPr>
          <a:xfrm rot="0">
            <a:off x="1028700" y="920845"/>
            <a:ext cx="7368446" cy="496469"/>
          </a:xfrm>
          <a:prstGeom prst="rect">
            <a:avLst/>
          </a:prstGeom>
        </p:spPr>
        <p:txBody>
          <a:bodyPr anchor="t" rtlCol="false" tIns="0" lIns="0" bIns="0" rIns="0">
            <a:spAutoFit/>
          </a:bodyPr>
          <a:lstStyle/>
          <a:p>
            <a:pPr algn="l">
              <a:lnSpc>
                <a:spcPts val="4040"/>
              </a:lnSpc>
            </a:pPr>
            <a:r>
              <a:rPr lang="en-US" sz="2606" b="true">
                <a:solidFill>
                  <a:srgbClr val="090147"/>
                </a:solidFill>
                <a:latin typeface="Poppins Bold"/>
                <a:ea typeface="Poppins Bold"/>
                <a:cs typeface="Poppins Bold"/>
                <a:sym typeface="Poppins Bold"/>
              </a:rPr>
              <a:t>Process Activity</a:t>
            </a:r>
          </a:p>
        </p:txBody>
      </p:sp>
      <p:sp>
        <p:nvSpPr>
          <p:cNvPr name="TextBox 4" id="4"/>
          <p:cNvSpPr txBox="true"/>
          <p:nvPr/>
        </p:nvSpPr>
        <p:spPr>
          <a:xfrm rot="0">
            <a:off x="1028700" y="1388739"/>
            <a:ext cx="16561609" cy="2102761"/>
          </a:xfrm>
          <a:prstGeom prst="rect">
            <a:avLst/>
          </a:prstGeom>
        </p:spPr>
        <p:txBody>
          <a:bodyPr anchor="t" rtlCol="false" tIns="0" lIns="0" bIns="0" rIns="0">
            <a:spAutoFit/>
          </a:bodyPr>
          <a:lstStyle/>
          <a:p>
            <a:pPr algn="l" marL="0" indent="0" lvl="0">
              <a:lnSpc>
                <a:spcPts val="4197"/>
              </a:lnSpc>
              <a:spcBef>
                <a:spcPct val="0"/>
              </a:spcBef>
            </a:pPr>
            <a:r>
              <a:rPr lang="en-US" sz="2469">
                <a:solidFill>
                  <a:srgbClr val="090147">
                    <a:alpha val="71765"/>
                  </a:srgbClr>
                </a:solidFill>
                <a:latin typeface="Poppins"/>
                <a:ea typeface="Poppins"/>
                <a:cs typeface="Poppins"/>
                <a:sym typeface="Poppins"/>
              </a:rPr>
              <a:t>Upon execution, Process Monitor (Procmon)</a:t>
            </a:r>
            <a:r>
              <a:rPr lang="en-US" sz="2469" strike="noStrike" u="none">
                <a:solidFill>
                  <a:srgbClr val="090147">
                    <a:alpha val="71765"/>
                  </a:srgbClr>
                </a:solidFill>
                <a:latin typeface="Poppins"/>
                <a:ea typeface="Poppins"/>
                <a:cs typeface="Poppins"/>
                <a:sym typeface="Poppins"/>
              </a:rPr>
              <a:t> captured the following chain of events:</a:t>
            </a:r>
          </a:p>
          <a:p>
            <a:pPr algn="l" marL="533090" indent="-266545" lvl="1">
              <a:lnSpc>
                <a:spcPts val="4197"/>
              </a:lnSpc>
              <a:spcBef>
                <a:spcPct val="0"/>
              </a:spcBef>
              <a:buAutoNum type="arabicPeriod" startAt="1"/>
            </a:pPr>
            <a:r>
              <a:rPr lang="en-US" sz="2469" strike="noStrike" u="none">
                <a:solidFill>
                  <a:srgbClr val="090147">
                    <a:alpha val="71765"/>
                  </a:srgbClr>
                </a:solidFill>
                <a:latin typeface="Poppins"/>
                <a:ea typeface="Poppins"/>
                <a:cs typeface="Poppins"/>
                <a:sym typeface="Poppins"/>
              </a:rPr>
              <a:t>The malware launches a legitimate Adobe Flash</a:t>
            </a:r>
            <a:r>
              <a:rPr lang="en-US" sz="2469" strike="noStrike" u="none">
                <a:solidFill>
                  <a:srgbClr val="090147">
                    <a:alpha val="71765"/>
                  </a:srgbClr>
                </a:solidFill>
                <a:latin typeface="Poppins"/>
                <a:ea typeface="Poppins"/>
                <a:cs typeface="Poppins"/>
                <a:sym typeface="Poppins"/>
              </a:rPr>
              <a:t> </a:t>
            </a:r>
            <a:r>
              <a:rPr lang="en-US" sz="2469" strike="noStrike">
                <a:solidFill>
                  <a:srgbClr val="090147">
                    <a:alpha val="71765"/>
                  </a:srgbClr>
                </a:solidFill>
                <a:latin typeface="Poppins"/>
                <a:ea typeface="Poppins"/>
                <a:cs typeface="Poppins"/>
                <a:sym typeface="Poppins"/>
              </a:rPr>
              <a:t>in</a:t>
            </a:r>
            <a:r>
              <a:rPr lang="en-US" sz="2469" strike="noStrike" u="none">
                <a:solidFill>
                  <a:srgbClr val="090147">
                    <a:alpha val="71765"/>
                  </a:srgbClr>
                </a:solidFill>
                <a:latin typeface="Poppins"/>
                <a:ea typeface="Poppins"/>
                <a:cs typeface="Poppins"/>
                <a:sym typeface="Poppins"/>
              </a:rPr>
              <a:t>st</a:t>
            </a:r>
            <a:r>
              <a:rPr lang="en-US" sz="2469" strike="noStrike">
                <a:solidFill>
                  <a:srgbClr val="090147">
                    <a:alpha val="71765"/>
                  </a:srgbClr>
                </a:solidFill>
                <a:latin typeface="Poppins"/>
                <a:ea typeface="Poppins"/>
                <a:cs typeface="Poppins"/>
                <a:sym typeface="Poppins"/>
              </a:rPr>
              <a:t>aller </a:t>
            </a:r>
            <a:r>
              <a:rPr lang="en-US" sz="2469" strike="noStrike" u="none">
                <a:solidFill>
                  <a:srgbClr val="090147">
                    <a:alpha val="71765"/>
                  </a:srgbClr>
                </a:solidFill>
                <a:latin typeface="Poppins"/>
                <a:ea typeface="Poppins"/>
                <a:cs typeface="Poppins"/>
                <a:sym typeface="Poppins"/>
              </a:rPr>
              <a:t>as</a:t>
            </a:r>
            <a:r>
              <a:rPr lang="en-US" sz="2469" strike="noStrike">
                <a:solidFill>
                  <a:srgbClr val="090147">
                    <a:alpha val="71765"/>
                  </a:srgbClr>
                </a:solidFill>
                <a:latin typeface="Poppins"/>
                <a:ea typeface="Poppins"/>
                <a:cs typeface="Poppins"/>
                <a:sym typeface="Poppins"/>
              </a:rPr>
              <a:t> a d</a:t>
            </a:r>
            <a:r>
              <a:rPr lang="en-US" sz="2469" strike="noStrike" u="none">
                <a:solidFill>
                  <a:srgbClr val="090147">
                    <a:alpha val="71765"/>
                  </a:srgbClr>
                </a:solidFill>
                <a:latin typeface="Poppins"/>
                <a:ea typeface="Poppins"/>
                <a:cs typeface="Poppins"/>
                <a:sym typeface="Poppins"/>
              </a:rPr>
              <a:t>ec</a:t>
            </a:r>
            <a:r>
              <a:rPr lang="en-US" sz="2469" strike="noStrike" u="none">
                <a:solidFill>
                  <a:srgbClr val="090147">
                    <a:alpha val="71765"/>
                  </a:srgbClr>
                </a:solidFill>
                <a:latin typeface="Poppins"/>
                <a:ea typeface="Poppins"/>
                <a:cs typeface="Poppins"/>
                <a:sym typeface="Poppins"/>
              </a:rPr>
              <a:t>oy.</a:t>
            </a:r>
          </a:p>
          <a:p>
            <a:pPr algn="l" marL="533090" indent="-266545" lvl="1">
              <a:lnSpc>
                <a:spcPts val="4197"/>
              </a:lnSpc>
              <a:spcBef>
                <a:spcPct val="0"/>
              </a:spcBef>
              <a:buAutoNum type="arabicPeriod" startAt="1"/>
            </a:pPr>
            <a:r>
              <a:rPr lang="en-US" sz="2469" strike="noStrike" u="none">
                <a:solidFill>
                  <a:srgbClr val="090147">
                    <a:alpha val="71765"/>
                  </a:srgbClr>
                </a:solidFill>
                <a:latin typeface="Poppins"/>
                <a:ea typeface="Poppins"/>
                <a:cs typeface="Poppins"/>
                <a:sym typeface="Poppins"/>
              </a:rPr>
              <a:t>It s</a:t>
            </a:r>
            <a:r>
              <a:rPr lang="en-US" sz="2469" strike="noStrike" u="none">
                <a:solidFill>
                  <a:srgbClr val="090147">
                    <a:alpha val="71765"/>
                  </a:srgbClr>
                </a:solidFill>
                <a:latin typeface="Poppins"/>
                <a:ea typeface="Poppins"/>
                <a:cs typeface="Poppins"/>
                <a:sym typeface="Poppins"/>
              </a:rPr>
              <a:t>pawn</a:t>
            </a:r>
            <a:r>
              <a:rPr lang="en-US" sz="2469" strike="noStrike" u="none">
                <a:solidFill>
                  <a:srgbClr val="090147">
                    <a:alpha val="71765"/>
                  </a:srgbClr>
                </a:solidFill>
                <a:latin typeface="Poppins"/>
                <a:ea typeface="Poppins"/>
                <a:cs typeface="Poppins"/>
                <a:sym typeface="Poppins"/>
              </a:rPr>
              <a:t>s</a:t>
            </a:r>
            <a:r>
              <a:rPr lang="en-US" sz="2469" strike="noStrike" u="none">
                <a:solidFill>
                  <a:srgbClr val="090147">
                    <a:alpha val="71765"/>
                  </a:srgbClr>
                </a:solidFill>
                <a:latin typeface="Poppins"/>
                <a:ea typeface="Poppins"/>
                <a:cs typeface="Poppins"/>
                <a:sym typeface="Poppins"/>
              </a:rPr>
              <a:t> cmd.exe, which subsequently </a:t>
            </a:r>
            <a:r>
              <a:rPr lang="en-US" sz="2469" strike="noStrike" u="none">
                <a:solidFill>
                  <a:srgbClr val="090147">
                    <a:alpha val="71765"/>
                  </a:srgbClr>
                </a:solidFill>
                <a:latin typeface="Poppins"/>
                <a:ea typeface="Poppins"/>
                <a:cs typeface="Poppins"/>
                <a:sym typeface="Poppins"/>
              </a:rPr>
              <a:t>op</a:t>
            </a:r>
            <a:r>
              <a:rPr lang="en-US" sz="2469" strike="noStrike" u="none">
                <a:solidFill>
                  <a:srgbClr val="090147">
                    <a:alpha val="71765"/>
                  </a:srgbClr>
                </a:solidFill>
                <a:latin typeface="Poppins"/>
                <a:ea typeface="Poppins"/>
                <a:cs typeface="Poppins"/>
                <a:sym typeface="Poppins"/>
              </a:rPr>
              <a:t>ens conhost.</a:t>
            </a:r>
            <a:r>
              <a:rPr lang="en-US" sz="2469" strike="noStrike" u="none">
                <a:solidFill>
                  <a:srgbClr val="090147">
                    <a:alpha val="71765"/>
                  </a:srgbClr>
                </a:solidFill>
                <a:latin typeface="Poppins"/>
                <a:ea typeface="Poppins"/>
                <a:cs typeface="Poppins"/>
                <a:sym typeface="Poppins"/>
              </a:rPr>
              <a:t>exe.</a:t>
            </a:r>
          </a:p>
          <a:p>
            <a:pPr algn="l" marL="533090" indent="-266545" lvl="1">
              <a:lnSpc>
                <a:spcPts val="4197"/>
              </a:lnSpc>
              <a:spcBef>
                <a:spcPct val="0"/>
              </a:spcBef>
              <a:buAutoNum type="arabicPeriod" startAt="1"/>
            </a:pPr>
            <a:r>
              <a:rPr lang="en-US" sz="2469" strike="noStrike" u="none">
                <a:solidFill>
                  <a:srgbClr val="090147">
                    <a:alpha val="71765"/>
                  </a:srgbClr>
                </a:solidFill>
                <a:latin typeface="Poppins"/>
                <a:ea typeface="Poppins"/>
                <a:cs typeface="Poppins"/>
                <a:sym typeface="Poppins"/>
              </a:rPr>
              <a:t>The command line argument 0xffffffff -ForceV1 was observed, indicating process injection.</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3154" y="5143500"/>
            <a:ext cx="16396146" cy="3197249"/>
          </a:xfrm>
          <a:custGeom>
            <a:avLst/>
            <a:gdLst/>
            <a:ahLst/>
            <a:cxnLst/>
            <a:rect r="r" b="b" t="t" l="l"/>
            <a:pathLst>
              <a:path h="3197249" w="16396146">
                <a:moveTo>
                  <a:pt x="0" y="0"/>
                </a:moveTo>
                <a:lnTo>
                  <a:pt x="16396146" y="0"/>
                </a:lnTo>
                <a:lnTo>
                  <a:pt x="16396146" y="3197249"/>
                </a:lnTo>
                <a:lnTo>
                  <a:pt x="0" y="3197249"/>
                </a:lnTo>
                <a:lnTo>
                  <a:pt x="0" y="0"/>
                </a:lnTo>
                <a:close/>
              </a:path>
            </a:pathLst>
          </a:custGeom>
          <a:blipFill>
            <a:blip r:embed="rId2"/>
            <a:stretch>
              <a:fillRect l="0" t="0" r="0" b="0"/>
            </a:stretch>
          </a:blipFill>
        </p:spPr>
      </p:sp>
      <p:sp>
        <p:nvSpPr>
          <p:cNvPr name="TextBox 3" id="3"/>
          <p:cNvSpPr txBox="true"/>
          <p:nvPr/>
        </p:nvSpPr>
        <p:spPr>
          <a:xfrm rot="0">
            <a:off x="1028700" y="920845"/>
            <a:ext cx="7368446" cy="496469"/>
          </a:xfrm>
          <a:prstGeom prst="rect">
            <a:avLst/>
          </a:prstGeom>
        </p:spPr>
        <p:txBody>
          <a:bodyPr anchor="t" rtlCol="false" tIns="0" lIns="0" bIns="0" rIns="0">
            <a:spAutoFit/>
          </a:bodyPr>
          <a:lstStyle/>
          <a:p>
            <a:pPr algn="l">
              <a:lnSpc>
                <a:spcPts val="4040"/>
              </a:lnSpc>
            </a:pPr>
            <a:r>
              <a:rPr lang="en-US" sz="2606" b="true">
                <a:solidFill>
                  <a:srgbClr val="090147"/>
                </a:solidFill>
                <a:latin typeface="Poppins Bold"/>
                <a:ea typeface="Poppins Bold"/>
                <a:cs typeface="Poppins Bold"/>
                <a:sym typeface="Poppins Bold"/>
              </a:rPr>
              <a:t>File System Artifacts</a:t>
            </a:r>
          </a:p>
        </p:txBody>
      </p:sp>
      <p:sp>
        <p:nvSpPr>
          <p:cNvPr name="TextBox 4" id="4"/>
          <p:cNvSpPr txBox="true"/>
          <p:nvPr/>
        </p:nvSpPr>
        <p:spPr>
          <a:xfrm rot="0">
            <a:off x="1028700" y="1388739"/>
            <a:ext cx="16561609" cy="2631930"/>
          </a:xfrm>
          <a:prstGeom prst="rect">
            <a:avLst/>
          </a:prstGeom>
        </p:spPr>
        <p:txBody>
          <a:bodyPr anchor="t" rtlCol="false" tIns="0" lIns="0" bIns="0" rIns="0">
            <a:spAutoFit/>
          </a:bodyPr>
          <a:lstStyle/>
          <a:p>
            <a:pPr algn="l" marL="0" indent="0" lvl="0">
              <a:lnSpc>
                <a:spcPts val="4197"/>
              </a:lnSpc>
              <a:spcBef>
                <a:spcPct val="0"/>
              </a:spcBef>
            </a:pPr>
            <a:r>
              <a:rPr lang="en-US" sz="2469">
                <a:solidFill>
                  <a:srgbClr val="090147">
                    <a:alpha val="71765"/>
                  </a:srgbClr>
                </a:solidFill>
                <a:latin typeface="Poppins"/>
                <a:ea typeface="Poppins"/>
                <a:cs typeface="Poppins"/>
                <a:sym typeface="Poppins"/>
              </a:rPr>
              <a:t>The malware moved the Flash installer to the %TEMP% directory. Crucially,</a:t>
            </a:r>
            <a:r>
              <a:rPr lang="en-US" sz="2469" strike="noStrike" u="none">
                <a:solidFill>
                  <a:srgbClr val="090147">
                    <a:alpha val="71765"/>
                  </a:srgbClr>
                </a:solidFill>
                <a:latin typeface="Poppins"/>
                <a:ea typeface="Poppins"/>
                <a:cs typeface="Poppins"/>
                <a:sym typeface="Poppins"/>
              </a:rPr>
              <a:t> it also dropped a file named msimg32.dll.</a:t>
            </a:r>
          </a:p>
          <a:p>
            <a:pPr algn="l" marL="533090" indent="-266545" lvl="1">
              <a:lnSpc>
                <a:spcPts val="4197"/>
              </a:lnSpc>
              <a:spcBef>
                <a:spcPct val="0"/>
              </a:spcBef>
              <a:buAutoNum type="arabicPeriod" startAt="1"/>
            </a:pPr>
            <a:r>
              <a:rPr lang="en-US" sz="2469" strike="noStrike" u="none">
                <a:solidFill>
                  <a:srgbClr val="090147">
                    <a:alpha val="71765"/>
                  </a:srgbClr>
                </a:solidFill>
                <a:latin typeface="Poppins"/>
                <a:ea typeface="Poppins"/>
                <a:cs typeface="Poppins"/>
                <a:sym typeface="Poppins"/>
              </a:rPr>
              <a:t>Analysis: While the executable in the temp folder is legitimate, msimg32.dll was</a:t>
            </a:r>
            <a:r>
              <a:rPr lang="en-US" sz="2469" strike="noStrike" u="none">
                <a:solidFill>
                  <a:srgbClr val="090147">
                    <a:alpha val="71765"/>
                  </a:srgbClr>
                </a:solidFill>
                <a:latin typeface="Poppins"/>
                <a:ea typeface="Poppins"/>
                <a:cs typeface="Poppins"/>
                <a:sym typeface="Poppins"/>
              </a:rPr>
              <a:t> </a:t>
            </a:r>
            <a:r>
              <a:rPr lang="en-US" sz="2469" strike="noStrike">
                <a:solidFill>
                  <a:srgbClr val="090147">
                    <a:alpha val="71765"/>
                  </a:srgbClr>
                </a:solidFill>
                <a:latin typeface="Poppins"/>
                <a:ea typeface="Poppins"/>
                <a:cs typeface="Poppins"/>
                <a:sym typeface="Poppins"/>
              </a:rPr>
              <a:t>iden</a:t>
            </a:r>
            <a:r>
              <a:rPr lang="en-US" sz="2469" strike="noStrike" u="none">
                <a:solidFill>
                  <a:srgbClr val="090147">
                    <a:alpha val="71765"/>
                  </a:srgbClr>
                </a:solidFill>
                <a:latin typeface="Poppins"/>
                <a:ea typeface="Poppins"/>
                <a:cs typeface="Poppins"/>
                <a:sym typeface="Poppins"/>
              </a:rPr>
              <a:t>tifi</a:t>
            </a:r>
            <a:r>
              <a:rPr lang="en-US" sz="2469" strike="noStrike">
                <a:solidFill>
                  <a:srgbClr val="090147">
                    <a:alpha val="71765"/>
                  </a:srgbClr>
                </a:solidFill>
                <a:latin typeface="Poppins"/>
                <a:ea typeface="Poppins"/>
                <a:cs typeface="Poppins"/>
                <a:sym typeface="Poppins"/>
              </a:rPr>
              <a:t>ed </a:t>
            </a:r>
            <a:r>
              <a:rPr lang="en-US" sz="2469" strike="noStrike" u="none">
                <a:solidFill>
                  <a:srgbClr val="090147">
                    <a:alpha val="71765"/>
                  </a:srgbClr>
                </a:solidFill>
                <a:latin typeface="Poppins"/>
                <a:ea typeface="Poppins"/>
                <a:cs typeface="Poppins"/>
                <a:sym typeface="Poppins"/>
              </a:rPr>
              <a:t>as</a:t>
            </a:r>
            <a:r>
              <a:rPr lang="en-US" sz="2469" strike="noStrike">
                <a:solidFill>
                  <a:srgbClr val="090147">
                    <a:alpha val="71765"/>
                  </a:srgbClr>
                </a:solidFill>
                <a:latin typeface="Poppins"/>
                <a:ea typeface="Poppins"/>
                <a:cs typeface="Poppins"/>
                <a:sym typeface="Poppins"/>
              </a:rPr>
              <a:t> mali</a:t>
            </a:r>
            <a:r>
              <a:rPr lang="en-US" sz="2469" strike="noStrike" u="none">
                <a:solidFill>
                  <a:srgbClr val="090147">
                    <a:alpha val="71765"/>
                  </a:srgbClr>
                </a:solidFill>
                <a:latin typeface="Poppins"/>
                <a:ea typeface="Poppins"/>
                <a:cs typeface="Poppins"/>
                <a:sym typeface="Poppins"/>
              </a:rPr>
              <a:t>ci</a:t>
            </a:r>
            <a:r>
              <a:rPr lang="en-US" sz="2469" strike="noStrike" u="none">
                <a:solidFill>
                  <a:srgbClr val="090147">
                    <a:alpha val="71765"/>
                  </a:srgbClr>
                </a:solidFill>
                <a:latin typeface="Poppins"/>
                <a:ea typeface="Poppins"/>
                <a:cs typeface="Poppins"/>
                <a:sym typeface="Poppins"/>
              </a:rPr>
              <a:t>ous</a:t>
            </a:r>
            <a:r>
              <a:rPr lang="en-US" sz="2469" strike="noStrike" u="none">
                <a:solidFill>
                  <a:srgbClr val="090147">
                    <a:alpha val="71765"/>
                  </a:srgbClr>
                </a:solidFill>
                <a:latin typeface="Poppins"/>
                <a:ea typeface="Poppins"/>
                <a:cs typeface="Poppins"/>
                <a:sym typeface="Poppins"/>
              </a:rPr>
              <a:t>. This is a DLL Sidel</a:t>
            </a:r>
            <a:r>
              <a:rPr lang="en-US" sz="2469" strike="noStrike" u="none">
                <a:solidFill>
                  <a:srgbClr val="090147">
                    <a:alpha val="71765"/>
                  </a:srgbClr>
                </a:solidFill>
                <a:latin typeface="Poppins"/>
                <a:ea typeface="Poppins"/>
                <a:cs typeface="Poppins"/>
                <a:sym typeface="Poppins"/>
              </a:rPr>
              <a:t>oadi</a:t>
            </a:r>
            <a:r>
              <a:rPr lang="en-US" sz="2469" strike="noStrike" u="none">
                <a:solidFill>
                  <a:srgbClr val="090147">
                    <a:alpha val="71765"/>
                  </a:srgbClr>
                </a:solidFill>
                <a:latin typeface="Poppins"/>
                <a:ea typeface="Poppins"/>
                <a:cs typeface="Poppins"/>
                <a:sym typeface="Poppins"/>
              </a:rPr>
              <a:t>ng attack, wh</a:t>
            </a:r>
            <a:r>
              <a:rPr lang="en-US" sz="2469" strike="noStrike" u="none">
                <a:solidFill>
                  <a:srgbClr val="090147">
                    <a:alpha val="71765"/>
                  </a:srgbClr>
                </a:solidFill>
                <a:latin typeface="Poppins"/>
                <a:ea typeface="Poppins"/>
                <a:cs typeface="Poppins"/>
                <a:sym typeface="Poppins"/>
              </a:rPr>
              <a:t>ere a legitimate application loads a malicious DLL placed in the same directory.</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53916" y="526083"/>
            <a:ext cx="14180168" cy="9234834"/>
          </a:xfrm>
          <a:custGeom>
            <a:avLst/>
            <a:gdLst/>
            <a:ahLst/>
            <a:cxnLst/>
            <a:rect r="r" b="b" t="t" l="l"/>
            <a:pathLst>
              <a:path h="9234834" w="14180168">
                <a:moveTo>
                  <a:pt x="0" y="0"/>
                </a:moveTo>
                <a:lnTo>
                  <a:pt x="14180168" y="0"/>
                </a:lnTo>
                <a:lnTo>
                  <a:pt x="14180168" y="9234834"/>
                </a:lnTo>
                <a:lnTo>
                  <a:pt x="0" y="9234834"/>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DAG5-EOleRQ</dc:identifier>
  <dcterms:modified xsi:type="dcterms:W3CDTF">2011-08-01T06:04:30Z</dcterms:modified>
  <cp:revision>1</cp:revision>
  <dc:title>DEPI Project PPTX</dc:title>
</cp:coreProperties>
</file>